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Heebo Light" pitchFamily="2" charset="-79"/>
      <p:regular r:id="rId13"/>
    </p:embeddedFont>
    <p:embeddedFont>
      <p:font typeface="Montserrat" panose="00000500000000000000" pitchFamily="2" charset="0"/>
      <p:regular r:id="rId14"/>
    </p:embeddedFont>
    <p:embeddedFont>
      <p:font typeface="Montserrat Light" panose="00000400000000000000"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7938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183493"/>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2F0F4"/>
                </a:solidFill>
                <a:latin typeface="Montserrat" pitchFamily="34" charset="0"/>
                <a:ea typeface="Montserrat" pitchFamily="34" charset="-122"/>
                <a:cs typeface="Montserrat" pitchFamily="34" charset="-120"/>
              </a:rPr>
              <a:t>Data Analysis Report for Fond Rouge</a:t>
            </a:r>
            <a:endParaRPr lang="en-US" sz="4450" dirty="0"/>
          </a:p>
        </p:txBody>
      </p:sp>
      <p:sp>
        <p:nvSpPr>
          <p:cNvPr id="4" name="Text 1"/>
          <p:cNvSpPr/>
          <p:nvPr/>
        </p:nvSpPr>
        <p:spPr>
          <a:xfrm>
            <a:off x="6280190" y="4691777"/>
            <a:ext cx="7285792" cy="354330"/>
          </a:xfrm>
          <a:prstGeom prst="rect">
            <a:avLst/>
          </a:prstGeom>
          <a:noFill/>
          <a:ln/>
        </p:spPr>
        <p:txBody>
          <a:bodyPr wrap="none" lIns="0" tIns="0" rIns="0" bIns="0" rtlCol="0" anchor="t"/>
          <a:lstStyle/>
          <a:p>
            <a:pPr marL="0" indent="0" algn="l">
              <a:lnSpc>
                <a:spcPts val="2750"/>
              </a:lnSpc>
              <a:buNone/>
            </a:pPr>
            <a:r>
              <a:rPr lang="en-US" sz="2200" dirty="0">
                <a:solidFill>
                  <a:srgbClr val="F2F0F4"/>
                </a:solidFill>
                <a:latin typeface="Montserrat" pitchFamily="34" charset="0"/>
                <a:ea typeface="Montserrat" pitchFamily="34" charset="-122"/>
                <a:cs typeface="Montserrat" pitchFamily="34" charset="-120"/>
              </a:rPr>
              <a:t>Analysis of Sales, Returns, and Customer Sentiment</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90349"/>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2F0F4"/>
                </a:solidFill>
                <a:latin typeface="Montserrat" pitchFamily="34" charset="0"/>
                <a:ea typeface="Montserrat" pitchFamily="34" charset="-122"/>
                <a:cs typeface="Montserrat" pitchFamily="34" charset="-120"/>
              </a:rPr>
              <a:t>Conclusion and Way Forward</a:t>
            </a:r>
            <a:endParaRPr lang="en-US" sz="4450" dirty="0"/>
          </a:p>
        </p:txBody>
      </p:sp>
      <p:sp>
        <p:nvSpPr>
          <p:cNvPr id="4" name="Text 1"/>
          <p:cNvSpPr/>
          <p:nvPr/>
        </p:nvSpPr>
        <p:spPr>
          <a:xfrm>
            <a:off x="1133951" y="2903220"/>
            <a:ext cx="7216259" cy="1451610"/>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The data reveals clear challenges, but also clear opportunities. By addressing the specific issues in San Diego, combating counterfeit activity, and improving customer satisfaction, we can significantly improve our bottom line and market reputation.</a:t>
            </a:r>
            <a:endParaRPr lang="en-US" sz="1750" dirty="0"/>
          </a:p>
        </p:txBody>
      </p:sp>
      <p:sp>
        <p:nvSpPr>
          <p:cNvPr id="5" name="Shape 2"/>
          <p:cNvSpPr/>
          <p:nvPr/>
        </p:nvSpPr>
        <p:spPr>
          <a:xfrm>
            <a:off x="793790" y="2648069"/>
            <a:ext cx="30480" cy="1961912"/>
          </a:xfrm>
          <a:prstGeom prst="rect">
            <a:avLst/>
          </a:prstGeom>
          <a:solidFill>
            <a:srgbClr val="481C9E"/>
          </a:solidFill>
          <a:ln/>
        </p:spPr>
      </p:sp>
      <p:sp>
        <p:nvSpPr>
          <p:cNvPr id="6" name="Shape 3"/>
          <p:cNvSpPr/>
          <p:nvPr/>
        </p:nvSpPr>
        <p:spPr>
          <a:xfrm>
            <a:off x="793790" y="4978512"/>
            <a:ext cx="7556421" cy="35957"/>
          </a:xfrm>
          <a:prstGeom prst="rect">
            <a:avLst/>
          </a:prstGeom>
          <a:solidFill>
            <a:srgbClr val="DCD7E5">
              <a:alpha val="50000"/>
            </a:srgbClr>
          </a:solidFill>
          <a:ln/>
        </p:spPr>
      </p:sp>
      <p:sp>
        <p:nvSpPr>
          <p:cNvPr id="7" name="Text 4"/>
          <p:cNvSpPr/>
          <p:nvPr/>
        </p:nvSpPr>
        <p:spPr>
          <a:xfrm>
            <a:off x="793790" y="5269587"/>
            <a:ext cx="7556421" cy="1088708"/>
          </a:xfrm>
          <a:prstGeom prst="rect">
            <a:avLst/>
          </a:prstGeom>
          <a:noFill/>
          <a:ln/>
        </p:spPr>
        <p:txBody>
          <a:bodyPr wrap="square" lIns="0" tIns="0" rIns="0" bIns="0" rtlCol="0" anchor="t"/>
          <a:lstStyle/>
          <a:p>
            <a:pPr marL="0" indent="0" algn="l">
              <a:lnSpc>
                <a:spcPts val="2850"/>
              </a:lnSpc>
              <a:buNone/>
            </a:pPr>
            <a:r>
              <a:rPr lang="en-US" sz="1750" b="1" dirty="0">
                <a:solidFill>
                  <a:srgbClr val="DCD7E5"/>
                </a:solidFill>
                <a:latin typeface="Heebo Light" pitchFamily="34" charset="0"/>
                <a:ea typeface="Heebo Light" pitchFamily="34" charset="-122"/>
                <a:cs typeface="Heebo Light" pitchFamily="34" charset="-120"/>
              </a:rPr>
              <a:t>The path forward is clear:</a:t>
            </a:r>
            <a:r>
              <a:rPr lang="en-US" sz="1750" dirty="0">
                <a:solidFill>
                  <a:srgbClr val="DCD7E5"/>
                </a:solidFill>
                <a:latin typeface="Heebo Light" pitchFamily="34" charset="0"/>
                <a:ea typeface="Heebo Light" pitchFamily="34" charset="-122"/>
                <a:cs typeface="Heebo Light" pitchFamily="34" charset="-120"/>
              </a:rPr>
              <a:t> Immediate action on high-return locations, robust anti-counterfeit measures, and sustained focus on customer experience will transform these challenges into competitive advantages.</a:t>
            </a:r>
            <a:endParaRPr lang="en-US" sz="1750" dirty="0"/>
          </a:p>
        </p:txBody>
      </p:sp>
      <p:sp>
        <p:nvSpPr>
          <p:cNvPr id="8" name="Text 5"/>
          <p:cNvSpPr/>
          <p:nvPr/>
        </p:nvSpPr>
        <p:spPr>
          <a:xfrm>
            <a:off x="793790" y="6613446"/>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Our analysis provides the roadmap—now it's time to execute with precision and urgency.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86044"/>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F0F4"/>
                </a:solidFill>
                <a:latin typeface="Montserrat" pitchFamily="34" charset="0"/>
                <a:ea typeface="Montserrat" pitchFamily="34" charset="-122"/>
                <a:cs typeface="Montserrat" pitchFamily="34" charset="-120"/>
              </a:rPr>
              <a:t>Agenda</a:t>
            </a:r>
            <a:endParaRPr lang="en-US" sz="4450" dirty="0"/>
          </a:p>
        </p:txBody>
      </p:sp>
      <p:sp>
        <p:nvSpPr>
          <p:cNvPr id="3" name="Text 1"/>
          <p:cNvSpPr/>
          <p:nvPr/>
        </p:nvSpPr>
        <p:spPr>
          <a:xfrm>
            <a:off x="793790" y="28484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CD7E5"/>
                </a:solidFill>
                <a:latin typeface="Montserrat Light" pitchFamily="34" charset="0"/>
                <a:ea typeface="Montserrat Light" pitchFamily="34" charset="-122"/>
                <a:cs typeface="Montserrat Light" pitchFamily="34" charset="-120"/>
              </a:rPr>
              <a:t>01</a:t>
            </a:r>
            <a:endParaRPr lang="en-US" sz="1750" dirty="0"/>
          </a:p>
        </p:txBody>
      </p:sp>
      <p:pic>
        <p:nvPicPr>
          <p:cNvPr id="4" name="Image 0" descr="preencoded.png"/>
          <p:cNvPicPr>
            <a:picLocks noChangeAspect="1"/>
          </p:cNvPicPr>
          <p:nvPr/>
        </p:nvPicPr>
        <p:blipFill>
          <a:blip r:embed="rId3"/>
          <a:stretch>
            <a:fillRect/>
          </a:stretch>
        </p:blipFill>
        <p:spPr>
          <a:xfrm>
            <a:off x="793790" y="3203496"/>
            <a:ext cx="4196358" cy="30480"/>
          </a:xfrm>
          <a:prstGeom prst="rect">
            <a:avLst/>
          </a:prstGeom>
        </p:spPr>
      </p:pic>
      <p:sp>
        <p:nvSpPr>
          <p:cNvPr id="5" name="Text 2"/>
          <p:cNvSpPr/>
          <p:nvPr/>
        </p:nvSpPr>
        <p:spPr>
          <a:xfrm>
            <a:off x="793790" y="337780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Introduction</a:t>
            </a:r>
            <a:endParaRPr lang="en-US" sz="2200" dirty="0"/>
          </a:p>
        </p:txBody>
      </p:sp>
      <p:sp>
        <p:nvSpPr>
          <p:cNvPr id="6" name="Text 3"/>
          <p:cNvSpPr/>
          <p:nvPr/>
        </p:nvSpPr>
        <p:spPr>
          <a:xfrm>
            <a:off x="793790" y="3868222"/>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Overview of the analysis scope and methodology</a:t>
            </a:r>
            <a:endParaRPr lang="en-US" sz="1750" dirty="0"/>
          </a:p>
        </p:txBody>
      </p:sp>
      <p:sp>
        <p:nvSpPr>
          <p:cNvPr id="7" name="Text 4"/>
          <p:cNvSpPr/>
          <p:nvPr/>
        </p:nvSpPr>
        <p:spPr>
          <a:xfrm>
            <a:off x="5216962" y="28484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CD7E5"/>
                </a:solidFill>
                <a:latin typeface="Montserrat Light" pitchFamily="34" charset="0"/>
                <a:ea typeface="Montserrat Light" pitchFamily="34" charset="-122"/>
                <a:cs typeface="Montserrat Light" pitchFamily="34" charset="-120"/>
              </a:rPr>
              <a:t>02</a:t>
            </a:r>
            <a:endParaRPr lang="en-US" sz="1750" dirty="0"/>
          </a:p>
        </p:txBody>
      </p:sp>
      <p:pic>
        <p:nvPicPr>
          <p:cNvPr id="8" name="Image 1" descr="preencoded.png"/>
          <p:cNvPicPr>
            <a:picLocks noChangeAspect="1"/>
          </p:cNvPicPr>
          <p:nvPr/>
        </p:nvPicPr>
        <p:blipFill>
          <a:blip r:embed="rId3"/>
          <a:stretch>
            <a:fillRect/>
          </a:stretch>
        </p:blipFill>
        <p:spPr>
          <a:xfrm>
            <a:off x="5216962" y="3226118"/>
            <a:ext cx="4196358" cy="30480"/>
          </a:xfrm>
          <a:prstGeom prst="rect">
            <a:avLst/>
          </a:prstGeom>
        </p:spPr>
      </p:pic>
      <p:sp>
        <p:nvSpPr>
          <p:cNvPr id="9" name="Text 5"/>
          <p:cNvSpPr/>
          <p:nvPr/>
        </p:nvSpPr>
        <p:spPr>
          <a:xfrm>
            <a:off x="5216962" y="337780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Key Findings</a:t>
            </a:r>
            <a:endParaRPr lang="en-US" sz="2200" dirty="0"/>
          </a:p>
        </p:txBody>
      </p:sp>
      <p:sp>
        <p:nvSpPr>
          <p:cNvPr id="10" name="Text 6"/>
          <p:cNvSpPr/>
          <p:nvPr/>
        </p:nvSpPr>
        <p:spPr>
          <a:xfrm>
            <a:off x="5216962" y="3868222"/>
            <a:ext cx="4196358" cy="362903"/>
          </a:xfrm>
          <a:prstGeom prst="rect">
            <a:avLst/>
          </a:prstGeom>
          <a:noFill/>
          <a:ln/>
        </p:spPr>
        <p:txBody>
          <a:bodyPr wrap="non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Critical insights from our data analysis</a:t>
            </a:r>
            <a:endParaRPr lang="en-US" sz="1750" dirty="0"/>
          </a:p>
        </p:txBody>
      </p:sp>
      <p:sp>
        <p:nvSpPr>
          <p:cNvPr id="11" name="Text 7"/>
          <p:cNvSpPr/>
          <p:nvPr/>
        </p:nvSpPr>
        <p:spPr>
          <a:xfrm>
            <a:off x="9640133" y="28484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CD7E5"/>
                </a:solidFill>
                <a:latin typeface="Montserrat Light" pitchFamily="34" charset="0"/>
                <a:ea typeface="Montserrat Light" pitchFamily="34" charset="-122"/>
                <a:cs typeface="Montserrat Light" pitchFamily="34" charset="-120"/>
              </a:rPr>
              <a:t>03</a:t>
            </a:r>
            <a:endParaRPr lang="en-US" sz="1750" dirty="0"/>
          </a:p>
        </p:txBody>
      </p:sp>
      <p:pic>
        <p:nvPicPr>
          <p:cNvPr id="12" name="Image 2" descr="preencoded.png"/>
          <p:cNvPicPr>
            <a:picLocks noChangeAspect="1"/>
          </p:cNvPicPr>
          <p:nvPr/>
        </p:nvPicPr>
        <p:blipFill>
          <a:blip r:embed="rId3"/>
          <a:stretch>
            <a:fillRect/>
          </a:stretch>
        </p:blipFill>
        <p:spPr>
          <a:xfrm>
            <a:off x="9640133" y="3226118"/>
            <a:ext cx="4196358" cy="30480"/>
          </a:xfrm>
          <a:prstGeom prst="rect">
            <a:avLst/>
          </a:prstGeom>
        </p:spPr>
      </p:pic>
      <p:sp>
        <p:nvSpPr>
          <p:cNvPr id="13" name="Text 8"/>
          <p:cNvSpPr/>
          <p:nvPr/>
        </p:nvSpPr>
        <p:spPr>
          <a:xfrm>
            <a:off x="9640133" y="3377803"/>
            <a:ext cx="3167896"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Geographical Patterns</a:t>
            </a:r>
            <a:endParaRPr lang="en-US" sz="2200" dirty="0"/>
          </a:p>
        </p:txBody>
      </p:sp>
      <p:sp>
        <p:nvSpPr>
          <p:cNvPr id="14" name="Text 9"/>
          <p:cNvSpPr/>
          <p:nvPr/>
        </p:nvSpPr>
        <p:spPr>
          <a:xfrm>
            <a:off x="9640133" y="3868222"/>
            <a:ext cx="4196358" cy="362903"/>
          </a:xfrm>
          <a:prstGeom prst="rect">
            <a:avLst/>
          </a:prstGeom>
          <a:noFill/>
          <a:ln/>
        </p:spPr>
        <p:txBody>
          <a:bodyPr wrap="non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Location-specific challenges and trends</a:t>
            </a:r>
            <a:endParaRPr lang="en-US" sz="1750" dirty="0"/>
          </a:p>
        </p:txBody>
      </p:sp>
      <p:sp>
        <p:nvSpPr>
          <p:cNvPr id="15" name="Text 10"/>
          <p:cNvSpPr/>
          <p:nvPr/>
        </p:nvSpPr>
        <p:spPr>
          <a:xfrm>
            <a:off x="793790" y="499086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CD7E5"/>
                </a:solidFill>
                <a:latin typeface="Montserrat Light" pitchFamily="34" charset="0"/>
                <a:ea typeface="Montserrat Light" pitchFamily="34" charset="-122"/>
                <a:cs typeface="Montserrat Light" pitchFamily="34" charset="-120"/>
              </a:rPr>
              <a:t>04</a:t>
            </a:r>
            <a:endParaRPr lang="en-US" sz="1750" dirty="0"/>
          </a:p>
        </p:txBody>
      </p:sp>
      <p:pic>
        <p:nvPicPr>
          <p:cNvPr id="16" name="Image 3" descr="preencoded.png"/>
          <p:cNvPicPr>
            <a:picLocks noChangeAspect="1"/>
          </p:cNvPicPr>
          <p:nvPr/>
        </p:nvPicPr>
        <p:blipFill>
          <a:blip r:embed="rId4"/>
          <a:stretch>
            <a:fillRect/>
          </a:stretch>
        </p:blipFill>
        <p:spPr>
          <a:xfrm>
            <a:off x="793790" y="5323165"/>
            <a:ext cx="6407944" cy="30480"/>
          </a:xfrm>
          <a:prstGeom prst="rect">
            <a:avLst/>
          </a:prstGeom>
        </p:spPr>
      </p:pic>
      <p:sp>
        <p:nvSpPr>
          <p:cNvPr id="17" name="Text 11"/>
          <p:cNvSpPr/>
          <p:nvPr/>
        </p:nvSpPr>
        <p:spPr>
          <a:xfrm>
            <a:off x="793790" y="55202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Root Cause Analysis</a:t>
            </a:r>
            <a:endParaRPr lang="en-US" sz="2200" dirty="0"/>
          </a:p>
        </p:txBody>
      </p:sp>
      <p:sp>
        <p:nvSpPr>
          <p:cNvPr id="18" name="Text 12"/>
          <p:cNvSpPr/>
          <p:nvPr/>
        </p:nvSpPr>
        <p:spPr>
          <a:xfrm>
            <a:off x="793790" y="6010632"/>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Exploring possible causes behind the issues</a:t>
            </a:r>
            <a:endParaRPr lang="en-US" sz="1750" dirty="0"/>
          </a:p>
        </p:txBody>
      </p:sp>
      <p:sp>
        <p:nvSpPr>
          <p:cNvPr id="19" name="Text 13"/>
          <p:cNvSpPr/>
          <p:nvPr/>
        </p:nvSpPr>
        <p:spPr>
          <a:xfrm>
            <a:off x="7428548" y="499086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CD7E5"/>
                </a:solidFill>
                <a:latin typeface="Montserrat Light" pitchFamily="34" charset="0"/>
                <a:ea typeface="Montserrat Light" pitchFamily="34" charset="-122"/>
                <a:cs typeface="Montserrat Light" pitchFamily="34" charset="-120"/>
              </a:rPr>
              <a:t>05</a:t>
            </a:r>
            <a:endParaRPr lang="en-US" sz="1750" dirty="0"/>
          </a:p>
        </p:txBody>
      </p:sp>
      <p:pic>
        <p:nvPicPr>
          <p:cNvPr id="20" name="Image 4" descr="preencoded.png"/>
          <p:cNvPicPr>
            <a:picLocks noChangeAspect="1"/>
          </p:cNvPicPr>
          <p:nvPr/>
        </p:nvPicPr>
        <p:blipFill>
          <a:blip r:embed="rId4"/>
          <a:stretch>
            <a:fillRect/>
          </a:stretch>
        </p:blipFill>
        <p:spPr>
          <a:xfrm>
            <a:off x="7428548" y="5323165"/>
            <a:ext cx="6407944" cy="30480"/>
          </a:xfrm>
          <a:prstGeom prst="rect">
            <a:avLst/>
          </a:prstGeom>
        </p:spPr>
      </p:pic>
      <p:sp>
        <p:nvSpPr>
          <p:cNvPr id="21" name="Text 14"/>
          <p:cNvSpPr/>
          <p:nvPr/>
        </p:nvSpPr>
        <p:spPr>
          <a:xfrm>
            <a:off x="7428548" y="5520214"/>
            <a:ext cx="3366254"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Recommended Actions</a:t>
            </a:r>
            <a:endParaRPr lang="en-US" sz="2200" dirty="0"/>
          </a:p>
        </p:txBody>
      </p:sp>
      <p:sp>
        <p:nvSpPr>
          <p:cNvPr id="22" name="Text 15"/>
          <p:cNvSpPr/>
          <p:nvPr/>
        </p:nvSpPr>
        <p:spPr>
          <a:xfrm>
            <a:off x="7428548" y="6010632"/>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Strategic next steps for improvement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97310" y="481013"/>
            <a:ext cx="7922181" cy="1091089"/>
          </a:xfrm>
          <a:prstGeom prst="rect">
            <a:avLst/>
          </a:prstGeom>
          <a:noFill/>
          <a:ln/>
        </p:spPr>
        <p:txBody>
          <a:bodyPr wrap="square" lIns="0" tIns="0" rIns="0" bIns="0" rtlCol="0" anchor="t"/>
          <a:lstStyle/>
          <a:p>
            <a:pPr marL="0" indent="0" algn="l">
              <a:lnSpc>
                <a:spcPts val="4250"/>
              </a:lnSpc>
              <a:buNone/>
            </a:pPr>
            <a:r>
              <a:rPr lang="en-US" sz="3400" dirty="0">
                <a:solidFill>
                  <a:srgbClr val="F2F0F4"/>
                </a:solidFill>
                <a:latin typeface="Montserrat" pitchFamily="34" charset="0"/>
                <a:ea typeface="Montserrat" pitchFamily="34" charset="-122"/>
                <a:cs typeface="Montserrat" pitchFamily="34" charset="-120"/>
              </a:rPr>
              <a:t>Critical Finding: San Diego Returns Crisis</a:t>
            </a:r>
            <a:endParaRPr lang="en-US" sz="3400" dirty="0"/>
          </a:p>
        </p:txBody>
      </p:sp>
      <p:sp>
        <p:nvSpPr>
          <p:cNvPr id="4" name="Text 1"/>
          <p:cNvSpPr/>
          <p:nvPr/>
        </p:nvSpPr>
        <p:spPr>
          <a:xfrm>
            <a:off x="6097310" y="1990963"/>
            <a:ext cx="3748207" cy="837605"/>
          </a:xfrm>
          <a:prstGeom prst="rect">
            <a:avLst/>
          </a:prstGeom>
          <a:noFill/>
          <a:ln/>
        </p:spPr>
        <p:txBody>
          <a:bodyPr wrap="square" lIns="0" tIns="0" rIns="0" bIns="0" rtlCol="0" anchor="t"/>
          <a:lstStyle/>
          <a:p>
            <a:pPr marL="0" indent="0" algn="l">
              <a:lnSpc>
                <a:spcPts val="2150"/>
              </a:lnSpc>
              <a:buNone/>
            </a:pPr>
            <a:r>
              <a:rPr lang="en-US" sz="1350" dirty="0">
                <a:solidFill>
                  <a:srgbClr val="DCD7E5"/>
                </a:solidFill>
                <a:latin typeface="Heebo Light" pitchFamily="34" charset="0"/>
                <a:ea typeface="Heebo Light" pitchFamily="34" charset="-122"/>
                <a:cs typeface="Heebo Light" pitchFamily="34" charset="-120"/>
              </a:rPr>
              <a:t>Our analysis reveals a significant revenue challenge in San Diego, where returns are severely impacting profitability.</a:t>
            </a:r>
            <a:endParaRPr lang="en-US" sz="1350" dirty="0"/>
          </a:p>
        </p:txBody>
      </p:sp>
      <p:sp>
        <p:nvSpPr>
          <p:cNvPr id="5" name="Text 2"/>
          <p:cNvSpPr/>
          <p:nvPr/>
        </p:nvSpPr>
        <p:spPr>
          <a:xfrm>
            <a:off x="6097310" y="2985611"/>
            <a:ext cx="3748207" cy="837605"/>
          </a:xfrm>
          <a:prstGeom prst="rect">
            <a:avLst/>
          </a:prstGeom>
          <a:noFill/>
          <a:ln/>
        </p:spPr>
        <p:txBody>
          <a:bodyPr wrap="square" lIns="0" tIns="0" rIns="0" bIns="0" rtlCol="0" anchor="t"/>
          <a:lstStyle/>
          <a:p>
            <a:pPr marL="0" indent="0" algn="l">
              <a:lnSpc>
                <a:spcPts val="2150"/>
              </a:lnSpc>
              <a:buNone/>
            </a:pPr>
            <a:r>
              <a:rPr lang="en-US" sz="1350" b="1" dirty="0">
                <a:solidFill>
                  <a:srgbClr val="DCD7E5"/>
                </a:solidFill>
                <a:latin typeface="Heebo Light" pitchFamily="34" charset="0"/>
                <a:ea typeface="Heebo Light" pitchFamily="34" charset="-122"/>
                <a:cs typeface="Heebo Light" pitchFamily="34" charset="-120"/>
              </a:rPr>
              <a:t>The numbers tell a stark story:</a:t>
            </a:r>
            <a:r>
              <a:rPr lang="en-US" sz="1350" dirty="0">
                <a:solidFill>
                  <a:srgbClr val="DCD7E5"/>
                </a:solidFill>
                <a:latin typeface="Heebo Light" pitchFamily="34" charset="0"/>
                <a:ea typeface="Heebo Light" pitchFamily="34" charset="-122"/>
                <a:cs typeface="Heebo Light" pitchFamily="34" charset="-120"/>
              </a:rPr>
              <a:t> For every pound of revenue generated, we're losing over half to refunds.</a:t>
            </a:r>
            <a:endParaRPr lang="en-US" sz="1350" dirty="0"/>
          </a:p>
        </p:txBody>
      </p:sp>
      <p:sp>
        <p:nvSpPr>
          <p:cNvPr id="6" name="Text 3"/>
          <p:cNvSpPr/>
          <p:nvPr/>
        </p:nvSpPr>
        <p:spPr>
          <a:xfrm>
            <a:off x="10278904" y="2117527"/>
            <a:ext cx="3748207" cy="576024"/>
          </a:xfrm>
          <a:prstGeom prst="rect">
            <a:avLst/>
          </a:prstGeom>
          <a:noFill/>
          <a:ln/>
        </p:spPr>
        <p:txBody>
          <a:bodyPr wrap="none" lIns="0" tIns="0" rIns="0" bIns="0" rtlCol="0" anchor="t"/>
          <a:lstStyle/>
          <a:p>
            <a:pPr marL="0" indent="0" algn="ctr">
              <a:lnSpc>
                <a:spcPts val="4500"/>
              </a:lnSpc>
              <a:buNone/>
            </a:pPr>
            <a:r>
              <a:rPr lang="en-US" sz="4500" dirty="0">
                <a:solidFill>
                  <a:srgbClr val="DCD7E5"/>
                </a:solidFill>
                <a:latin typeface="Montserrat" pitchFamily="34" charset="0"/>
                <a:ea typeface="Montserrat" pitchFamily="34" charset="-122"/>
                <a:cs typeface="Montserrat" pitchFamily="34" charset="-120"/>
              </a:rPr>
              <a:t>54.43%</a:t>
            </a:r>
            <a:endParaRPr lang="en-US" sz="4500" dirty="0"/>
          </a:p>
        </p:txBody>
      </p:sp>
      <p:sp>
        <p:nvSpPr>
          <p:cNvPr id="7" name="Text 4"/>
          <p:cNvSpPr/>
          <p:nvPr/>
        </p:nvSpPr>
        <p:spPr>
          <a:xfrm>
            <a:off x="10761107" y="2911673"/>
            <a:ext cx="2783681" cy="272772"/>
          </a:xfrm>
          <a:prstGeom prst="rect">
            <a:avLst/>
          </a:prstGeom>
          <a:noFill/>
          <a:ln/>
        </p:spPr>
        <p:txBody>
          <a:bodyPr wrap="none" lIns="0" tIns="0" rIns="0" bIns="0" rtlCol="0" anchor="t"/>
          <a:lstStyle/>
          <a:p>
            <a:pPr marL="0" indent="0" algn="ctr">
              <a:lnSpc>
                <a:spcPts val="2100"/>
              </a:lnSpc>
              <a:buNone/>
            </a:pPr>
            <a:r>
              <a:rPr lang="en-US" sz="1700" dirty="0">
                <a:solidFill>
                  <a:srgbClr val="DCD7E5"/>
                </a:solidFill>
                <a:latin typeface="Montserrat" pitchFamily="34" charset="0"/>
                <a:ea typeface="Montserrat" pitchFamily="34" charset="-122"/>
                <a:cs typeface="Montserrat" pitchFamily="34" charset="-120"/>
              </a:rPr>
              <a:t>Refund-to-Revenue Ratio</a:t>
            </a:r>
            <a:endParaRPr lang="en-US" sz="1700" dirty="0"/>
          </a:p>
        </p:txBody>
      </p:sp>
      <p:sp>
        <p:nvSpPr>
          <p:cNvPr id="8" name="Text 5"/>
          <p:cNvSpPr/>
          <p:nvPr/>
        </p:nvSpPr>
        <p:spPr>
          <a:xfrm>
            <a:off x="10278904" y="3358991"/>
            <a:ext cx="3748207" cy="279202"/>
          </a:xfrm>
          <a:prstGeom prst="rect">
            <a:avLst/>
          </a:prstGeom>
          <a:noFill/>
          <a:ln/>
        </p:spPr>
        <p:txBody>
          <a:bodyPr wrap="none" lIns="0" tIns="0" rIns="0" bIns="0" rtlCol="0" anchor="t"/>
          <a:lstStyle/>
          <a:p>
            <a:pPr marL="0" indent="0" algn="ctr">
              <a:lnSpc>
                <a:spcPts val="2150"/>
              </a:lnSpc>
              <a:buNone/>
            </a:pPr>
            <a:r>
              <a:rPr lang="en-US" sz="1350" dirty="0">
                <a:solidFill>
                  <a:srgbClr val="DCD7E5"/>
                </a:solidFill>
                <a:latin typeface="Heebo Light" pitchFamily="34" charset="0"/>
                <a:ea typeface="Heebo Light" pitchFamily="34" charset="-122"/>
                <a:cs typeface="Heebo Light" pitchFamily="34" charset="-120"/>
              </a:rPr>
              <a:t>The highest amongst all markets</a:t>
            </a:r>
            <a:endParaRPr lang="en-US" sz="1350" dirty="0"/>
          </a:p>
        </p:txBody>
      </p:sp>
      <p:sp>
        <p:nvSpPr>
          <p:cNvPr id="9" name="Text 6"/>
          <p:cNvSpPr/>
          <p:nvPr/>
        </p:nvSpPr>
        <p:spPr>
          <a:xfrm>
            <a:off x="10278904" y="4074557"/>
            <a:ext cx="3748207" cy="576024"/>
          </a:xfrm>
          <a:prstGeom prst="rect">
            <a:avLst/>
          </a:prstGeom>
          <a:noFill/>
          <a:ln/>
        </p:spPr>
        <p:txBody>
          <a:bodyPr wrap="none" lIns="0" tIns="0" rIns="0" bIns="0" rtlCol="0" anchor="t"/>
          <a:lstStyle/>
          <a:p>
            <a:pPr marL="0" indent="0" algn="ctr">
              <a:lnSpc>
                <a:spcPts val="4500"/>
              </a:lnSpc>
              <a:buNone/>
            </a:pPr>
            <a:r>
              <a:rPr lang="en-US" sz="4500" dirty="0">
                <a:solidFill>
                  <a:srgbClr val="DCD7E5"/>
                </a:solidFill>
                <a:latin typeface="Montserrat" pitchFamily="34" charset="0"/>
                <a:ea typeface="Montserrat" pitchFamily="34" charset="-122"/>
                <a:cs typeface="Montserrat" pitchFamily="34" charset="-120"/>
              </a:rPr>
              <a:t>£24.8K</a:t>
            </a:r>
            <a:endParaRPr lang="en-US" sz="4500" dirty="0"/>
          </a:p>
        </p:txBody>
      </p:sp>
      <p:sp>
        <p:nvSpPr>
          <p:cNvPr id="10" name="Text 7"/>
          <p:cNvSpPr/>
          <p:nvPr/>
        </p:nvSpPr>
        <p:spPr>
          <a:xfrm>
            <a:off x="11061859" y="4868704"/>
            <a:ext cx="2182178" cy="272772"/>
          </a:xfrm>
          <a:prstGeom prst="rect">
            <a:avLst/>
          </a:prstGeom>
          <a:noFill/>
          <a:ln/>
        </p:spPr>
        <p:txBody>
          <a:bodyPr wrap="none" lIns="0" tIns="0" rIns="0" bIns="0" rtlCol="0" anchor="t"/>
          <a:lstStyle/>
          <a:p>
            <a:pPr marL="0" indent="0" algn="ctr">
              <a:lnSpc>
                <a:spcPts val="2100"/>
              </a:lnSpc>
              <a:buNone/>
            </a:pPr>
            <a:r>
              <a:rPr lang="en-US" sz="1700" dirty="0">
                <a:solidFill>
                  <a:srgbClr val="DCD7E5"/>
                </a:solidFill>
                <a:latin typeface="Montserrat" pitchFamily="34" charset="0"/>
                <a:ea typeface="Montserrat" pitchFamily="34" charset="-122"/>
                <a:cs typeface="Montserrat" pitchFamily="34" charset="-120"/>
              </a:rPr>
              <a:t>Total Refunds</a:t>
            </a:r>
            <a:endParaRPr lang="en-US" sz="1700" dirty="0"/>
          </a:p>
        </p:txBody>
      </p:sp>
      <p:sp>
        <p:nvSpPr>
          <p:cNvPr id="11" name="Text 8"/>
          <p:cNvSpPr/>
          <p:nvPr/>
        </p:nvSpPr>
        <p:spPr>
          <a:xfrm>
            <a:off x="10278904" y="5316022"/>
            <a:ext cx="3748207" cy="279202"/>
          </a:xfrm>
          <a:prstGeom prst="rect">
            <a:avLst/>
          </a:prstGeom>
          <a:noFill/>
          <a:ln/>
        </p:spPr>
        <p:txBody>
          <a:bodyPr wrap="none" lIns="0" tIns="0" rIns="0" bIns="0" rtlCol="0" anchor="t"/>
          <a:lstStyle/>
          <a:p>
            <a:pPr marL="0" indent="0" algn="ctr">
              <a:lnSpc>
                <a:spcPts val="2150"/>
              </a:lnSpc>
              <a:buNone/>
            </a:pPr>
            <a:r>
              <a:rPr lang="en-US" sz="1350" dirty="0">
                <a:solidFill>
                  <a:srgbClr val="DCD7E5"/>
                </a:solidFill>
                <a:latin typeface="Heebo Light" pitchFamily="34" charset="0"/>
                <a:ea typeface="Heebo Light" pitchFamily="34" charset="-122"/>
                <a:cs typeface="Heebo Light" pitchFamily="34" charset="-120"/>
              </a:rPr>
              <a:t>Substantial financial impact</a:t>
            </a:r>
            <a:endParaRPr lang="en-US" sz="1350" dirty="0"/>
          </a:p>
        </p:txBody>
      </p:sp>
      <p:sp>
        <p:nvSpPr>
          <p:cNvPr id="12" name="Text 9"/>
          <p:cNvSpPr/>
          <p:nvPr/>
        </p:nvSpPr>
        <p:spPr>
          <a:xfrm>
            <a:off x="10278904" y="6031587"/>
            <a:ext cx="3748207" cy="576024"/>
          </a:xfrm>
          <a:prstGeom prst="rect">
            <a:avLst/>
          </a:prstGeom>
          <a:noFill/>
          <a:ln/>
        </p:spPr>
        <p:txBody>
          <a:bodyPr wrap="none" lIns="0" tIns="0" rIns="0" bIns="0" rtlCol="0" anchor="t"/>
          <a:lstStyle/>
          <a:p>
            <a:pPr marL="0" indent="0" algn="ctr">
              <a:lnSpc>
                <a:spcPts val="4500"/>
              </a:lnSpc>
              <a:buNone/>
            </a:pPr>
            <a:r>
              <a:rPr lang="en-US" sz="4500" dirty="0">
                <a:solidFill>
                  <a:srgbClr val="DCD7E5"/>
                </a:solidFill>
                <a:latin typeface="Montserrat" pitchFamily="34" charset="0"/>
                <a:ea typeface="Montserrat" pitchFamily="34" charset="-122"/>
                <a:cs typeface="Montserrat" pitchFamily="34" charset="-120"/>
              </a:rPr>
              <a:t>£45.6K</a:t>
            </a:r>
            <a:endParaRPr lang="en-US" sz="4500" dirty="0"/>
          </a:p>
        </p:txBody>
      </p:sp>
      <p:sp>
        <p:nvSpPr>
          <p:cNvPr id="13" name="Text 10"/>
          <p:cNvSpPr/>
          <p:nvPr/>
        </p:nvSpPr>
        <p:spPr>
          <a:xfrm>
            <a:off x="11061859" y="6825734"/>
            <a:ext cx="2182178" cy="272772"/>
          </a:xfrm>
          <a:prstGeom prst="rect">
            <a:avLst/>
          </a:prstGeom>
          <a:noFill/>
          <a:ln/>
        </p:spPr>
        <p:txBody>
          <a:bodyPr wrap="none" lIns="0" tIns="0" rIns="0" bIns="0" rtlCol="0" anchor="t"/>
          <a:lstStyle/>
          <a:p>
            <a:pPr marL="0" indent="0" algn="ctr">
              <a:lnSpc>
                <a:spcPts val="2100"/>
              </a:lnSpc>
              <a:buNone/>
            </a:pPr>
            <a:r>
              <a:rPr lang="en-US" sz="1700" dirty="0">
                <a:solidFill>
                  <a:srgbClr val="DCD7E5"/>
                </a:solidFill>
                <a:latin typeface="Montserrat" pitchFamily="34" charset="0"/>
                <a:ea typeface="Montserrat" pitchFamily="34" charset="-122"/>
                <a:cs typeface="Montserrat" pitchFamily="34" charset="-120"/>
              </a:rPr>
              <a:t>Total Revenue</a:t>
            </a:r>
            <a:endParaRPr lang="en-US" sz="1700" dirty="0"/>
          </a:p>
        </p:txBody>
      </p:sp>
      <p:sp>
        <p:nvSpPr>
          <p:cNvPr id="14" name="Text 11"/>
          <p:cNvSpPr/>
          <p:nvPr/>
        </p:nvSpPr>
        <p:spPr>
          <a:xfrm>
            <a:off x="10278904" y="7273052"/>
            <a:ext cx="3748207" cy="279202"/>
          </a:xfrm>
          <a:prstGeom prst="rect">
            <a:avLst/>
          </a:prstGeom>
          <a:noFill/>
          <a:ln/>
        </p:spPr>
        <p:txBody>
          <a:bodyPr wrap="none" lIns="0" tIns="0" rIns="0" bIns="0" rtlCol="0" anchor="t"/>
          <a:lstStyle/>
          <a:p>
            <a:pPr marL="0" indent="0" algn="ctr">
              <a:lnSpc>
                <a:spcPts val="2150"/>
              </a:lnSpc>
              <a:buNone/>
            </a:pPr>
            <a:r>
              <a:rPr lang="en-US" sz="1350" dirty="0">
                <a:solidFill>
                  <a:srgbClr val="DCD7E5"/>
                </a:solidFill>
                <a:latin typeface="Heebo Light" pitchFamily="34" charset="0"/>
                <a:ea typeface="Heebo Light" pitchFamily="34" charset="-122"/>
                <a:cs typeface="Heebo Light" pitchFamily="34" charset="-120"/>
              </a:rPr>
              <a:t>Net revenue generation</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519952"/>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F2F0F4"/>
                </a:solidFill>
                <a:latin typeface="Montserrat" pitchFamily="34" charset="0"/>
                <a:ea typeface="Montserrat" pitchFamily="34" charset="-122"/>
                <a:cs typeface="Montserrat" pitchFamily="34" charset="-120"/>
              </a:rPr>
              <a:t>Geographical Patterns Reveal Troubling Trends</a:t>
            </a:r>
            <a:endParaRPr lang="en-US" sz="4450" dirty="0"/>
          </a:p>
        </p:txBody>
      </p:sp>
      <p:sp>
        <p:nvSpPr>
          <p:cNvPr id="3" name="Shape 1"/>
          <p:cNvSpPr/>
          <p:nvPr/>
        </p:nvSpPr>
        <p:spPr>
          <a:xfrm>
            <a:off x="793790" y="3391138"/>
            <a:ext cx="6407944" cy="3318510"/>
          </a:xfrm>
          <a:prstGeom prst="roundRect">
            <a:avLst>
              <a:gd name="adj" fmla="val 4409"/>
            </a:avLst>
          </a:prstGeom>
          <a:solidFill>
            <a:srgbClr val="0D0A2C">
              <a:alpha val="95000"/>
            </a:srgbClr>
          </a:solidFill>
          <a:ln w="30480">
            <a:solidFill>
              <a:srgbClr val="4A2C85"/>
            </a:solidFill>
            <a:prstDash val="solid"/>
          </a:ln>
        </p:spPr>
      </p:sp>
      <p:pic>
        <p:nvPicPr>
          <p:cNvPr id="4" name="Image 0" descr="preencoded.png"/>
          <p:cNvPicPr>
            <a:picLocks noChangeAspect="1"/>
          </p:cNvPicPr>
          <p:nvPr/>
        </p:nvPicPr>
        <p:blipFill>
          <a:blip r:embed="rId3"/>
          <a:stretch>
            <a:fillRect/>
          </a:stretch>
        </p:blipFill>
        <p:spPr>
          <a:xfrm>
            <a:off x="763310" y="3391138"/>
            <a:ext cx="121920" cy="3318510"/>
          </a:xfrm>
          <a:prstGeom prst="rect">
            <a:avLst/>
          </a:prstGeom>
        </p:spPr>
      </p:pic>
      <p:sp>
        <p:nvSpPr>
          <p:cNvPr id="5" name="Text 2"/>
          <p:cNvSpPr/>
          <p:nvPr/>
        </p:nvSpPr>
        <p:spPr>
          <a:xfrm>
            <a:off x="1142524" y="3648432"/>
            <a:ext cx="3193018"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High Return Locations</a:t>
            </a:r>
            <a:endParaRPr lang="en-US" sz="2200" dirty="0"/>
          </a:p>
        </p:txBody>
      </p:sp>
      <p:sp>
        <p:nvSpPr>
          <p:cNvPr id="6" name="Text 3"/>
          <p:cNvSpPr/>
          <p:nvPr/>
        </p:nvSpPr>
        <p:spPr>
          <a:xfrm>
            <a:off x="1142524" y="4138851"/>
            <a:ext cx="5801916" cy="1088708"/>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Cities such as San Diego demonstrate disproportionately high return rates, significantly exceeding national averages and eroding profit margins.</a:t>
            </a:r>
            <a:endParaRPr lang="en-US" sz="1750" dirty="0"/>
          </a:p>
        </p:txBody>
      </p:sp>
      <p:sp>
        <p:nvSpPr>
          <p:cNvPr id="7" name="Text 4"/>
          <p:cNvSpPr/>
          <p:nvPr/>
        </p:nvSpPr>
        <p:spPr>
          <a:xfrm>
            <a:off x="1142524" y="5363647"/>
            <a:ext cx="5801916" cy="725805"/>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This pattern suggests localised operational or product-related issues requiring immediate investigation.</a:t>
            </a:r>
            <a:endParaRPr lang="en-US" sz="1750" dirty="0"/>
          </a:p>
        </p:txBody>
      </p:sp>
      <p:sp>
        <p:nvSpPr>
          <p:cNvPr id="8" name="Shape 5"/>
          <p:cNvSpPr/>
          <p:nvPr/>
        </p:nvSpPr>
        <p:spPr>
          <a:xfrm>
            <a:off x="7428548" y="3391138"/>
            <a:ext cx="6408063" cy="3318510"/>
          </a:xfrm>
          <a:prstGeom prst="roundRect">
            <a:avLst>
              <a:gd name="adj" fmla="val 4409"/>
            </a:avLst>
          </a:prstGeom>
          <a:solidFill>
            <a:srgbClr val="0D0A2C">
              <a:alpha val="95000"/>
            </a:srgbClr>
          </a:solidFill>
          <a:ln w="30480">
            <a:solidFill>
              <a:srgbClr val="4A2C85"/>
            </a:solidFill>
            <a:prstDash val="solid"/>
          </a:ln>
        </p:spPr>
      </p:sp>
      <p:pic>
        <p:nvPicPr>
          <p:cNvPr id="9" name="Image 1" descr="preencoded.png"/>
          <p:cNvPicPr>
            <a:picLocks noChangeAspect="1"/>
          </p:cNvPicPr>
          <p:nvPr/>
        </p:nvPicPr>
        <p:blipFill>
          <a:blip r:embed="rId3"/>
          <a:stretch>
            <a:fillRect/>
          </a:stretch>
        </p:blipFill>
        <p:spPr>
          <a:xfrm>
            <a:off x="7398067" y="3391138"/>
            <a:ext cx="121920" cy="3318510"/>
          </a:xfrm>
          <a:prstGeom prst="rect">
            <a:avLst/>
          </a:prstGeom>
        </p:spPr>
      </p:pic>
      <p:sp>
        <p:nvSpPr>
          <p:cNvPr id="10" name="Text 6"/>
          <p:cNvSpPr/>
          <p:nvPr/>
        </p:nvSpPr>
        <p:spPr>
          <a:xfrm>
            <a:off x="7777282" y="3648432"/>
            <a:ext cx="4201239" cy="354330"/>
          </a:xfrm>
          <a:prstGeom prst="rect">
            <a:avLst/>
          </a:prstGeom>
          <a:noFill/>
          <a:ln/>
        </p:spPr>
        <p:txBody>
          <a:bodyPr wrap="none" lIns="0" tIns="0" rIns="0" bIns="0" rtlCol="0" anchor="t"/>
          <a:lstStyle/>
          <a:p>
            <a:pPr marL="0" indent="0" algn="l">
              <a:lnSpc>
                <a:spcPts val="2750"/>
              </a:lnSpc>
              <a:buNone/>
            </a:pPr>
            <a:r>
              <a:rPr lang="en-US" sz="2200" dirty="0">
                <a:solidFill>
                  <a:srgbClr val="DCD7E5"/>
                </a:solidFill>
                <a:latin typeface="Montserrat" pitchFamily="34" charset="0"/>
                <a:ea typeface="Montserrat" pitchFamily="34" charset="-122"/>
                <a:cs typeface="Montserrat" pitchFamily="34" charset="-120"/>
              </a:rPr>
              <a:t>Counterfeit Activity Indicators</a:t>
            </a:r>
            <a:endParaRPr lang="en-US" sz="2200" dirty="0"/>
          </a:p>
        </p:txBody>
      </p:sp>
      <p:sp>
        <p:nvSpPr>
          <p:cNvPr id="11" name="Text 7"/>
          <p:cNvSpPr/>
          <p:nvPr/>
        </p:nvSpPr>
        <p:spPr>
          <a:xfrm>
            <a:off x="7777282" y="4138851"/>
            <a:ext cx="5802035" cy="1088708"/>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Locations including Las Vegas and Los Angeles exhibit concerning patterns consistent with potential counterfeiting behaviour.</a:t>
            </a:r>
            <a:endParaRPr lang="en-US" sz="1750" dirty="0"/>
          </a:p>
        </p:txBody>
      </p:sp>
      <p:sp>
        <p:nvSpPr>
          <p:cNvPr id="12" name="Text 8"/>
          <p:cNvSpPr/>
          <p:nvPr/>
        </p:nvSpPr>
        <p:spPr>
          <a:xfrm>
            <a:off x="7777282" y="5363647"/>
            <a:ext cx="5802035" cy="1088708"/>
          </a:xfrm>
          <a:prstGeom prst="rect">
            <a:avLst/>
          </a:prstGeom>
          <a:noFill/>
          <a:ln/>
        </p:spPr>
        <p:txBody>
          <a:bodyPr wrap="square" lIns="0" tIns="0" rIns="0" bIns="0" rtlCol="0" anchor="t"/>
          <a:lstStyle/>
          <a:p>
            <a:pPr marL="0" indent="0" algn="l">
              <a:lnSpc>
                <a:spcPts val="2850"/>
              </a:lnSpc>
              <a:buNone/>
            </a:pPr>
            <a:r>
              <a:rPr lang="en-US" sz="1750" dirty="0">
                <a:solidFill>
                  <a:srgbClr val="DCD7E5"/>
                </a:solidFill>
                <a:latin typeface="Heebo Light" pitchFamily="34" charset="0"/>
                <a:ea typeface="Heebo Light" pitchFamily="34" charset="-122"/>
                <a:cs typeface="Heebo Light" pitchFamily="34" charset="-120"/>
              </a:rPr>
              <a:t>These indicators include unusual purchasing patterns, high return rates of specific products, and suspicious transaction characteristics.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36138" y="421243"/>
            <a:ext cx="7368302" cy="478750"/>
          </a:xfrm>
          <a:prstGeom prst="rect">
            <a:avLst/>
          </a:prstGeom>
          <a:noFill/>
          <a:ln/>
        </p:spPr>
        <p:txBody>
          <a:bodyPr wrap="none" lIns="0" tIns="0" rIns="0" bIns="0" rtlCol="0" anchor="t"/>
          <a:lstStyle/>
          <a:p>
            <a:pPr marL="0" indent="0" algn="l">
              <a:lnSpc>
                <a:spcPts val="3750"/>
              </a:lnSpc>
              <a:buNone/>
            </a:pPr>
            <a:r>
              <a:rPr lang="en-US" sz="3000" dirty="0">
                <a:solidFill>
                  <a:srgbClr val="F2F0F4"/>
                </a:solidFill>
                <a:latin typeface="Montserrat" pitchFamily="34" charset="0"/>
                <a:ea typeface="Montserrat" pitchFamily="34" charset="-122"/>
                <a:cs typeface="Montserrat" pitchFamily="34" charset="-120"/>
              </a:rPr>
              <a:t>Revenue and Refunds Across US Cities</a:t>
            </a:r>
            <a:endParaRPr lang="en-US" sz="3000" dirty="0"/>
          </a:p>
        </p:txBody>
      </p:sp>
      <p:sp>
        <p:nvSpPr>
          <p:cNvPr id="3" name="Text 1"/>
          <p:cNvSpPr/>
          <p:nvPr/>
        </p:nvSpPr>
        <p:spPr>
          <a:xfrm>
            <a:off x="536138" y="1206341"/>
            <a:ext cx="13558123" cy="245150"/>
          </a:xfrm>
          <a:prstGeom prst="rect">
            <a:avLst/>
          </a:prstGeom>
          <a:noFill/>
          <a:ln/>
        </p:spPr>
        <p:txBody>
          <a:bodyPr wrap="none" lIns="0" tIns="0" rIns="0" bIns="0" rtlCol="0" anchor="t"/>
          <a:lstStyle/>
          <a:p>
            <a:pPr marL="0" indent="0" algn="l">
              <a:lnSpc>
                <a:spcPts val="1900"/>
              </a:lnSpc>
              <a:buNone/>
            </a:pPr>
            <a:r>
              <a:rPr lang="en-US" sz="1200" dirty="0">
                <a:solidFill>
                  <a:srgbClr val="DCD7E5"/>
                </a:solidFill>
                <a:latin typeface="Heebo Light" pitchFamily="34" charset="0"/>
                <a:ea typeface="Heebo Light" pitchFamily="34" charset="-122"/>
                <a:cs typeface="Heebo Light" pitchFamily="34" charset="-120"/>
              </a:rPr>
              <a:t>This analysis highlights the stark contrast between revenue generation and refund losses across our major US markets. San Diego's disproportionate refund ratio stands out as an immediate concern.</a:t>
            </a:r>
            <a:endParaRPr lang="en-US" sz="1200" dirty="0"/>
          </a:p>
        </p:txBody>
      </p:sp>
      <p:pic>
        <p:nvPicPr>
          <p:cNvPr id="4" name="Image 0" descr="preencoded.png"/>
          <p:cNvPicPr>
            <a:picLocks noChangeAspect="1"/>
          </p:cNvPicPr>
          <p:nvPr/>
        </p:nvPicPr>
        <p:blipFill>
          <a:blip r:embed="rId3"/>
          <a:stretch>
            <a:fillRect/>
          </a:stretch>
        </p:blipFill>
        <p:spPr>
          <a:xfrm>
            <a:off x="536138" y="1623774"/>
            <a:ext cx="13558123" cy="7132796"/>
          </a:xfrm>
          <a:prstGeom prst="rect">
            <a:avLst/>
          </a:prstGeom>
        </p:spPr>
      </p:pic>
      <p:sp>
        <p:nvSpPr>
          <p:cNvPr id="5" name="Shape 2"/>
          <p:cNvSpPr/>
          <p:nvPr/>
        </p:nvSpPr>
        <p:spPr>
          <a:xfrm>
            <a:off x="6447830" y="8756571"/>
            <a:ext cx="153114" cy="153114"/>
          </a:xfrm>
          <a:prstGeom prst="roundRect">
            <a:avLst>
              <a:gd name="adj" fmla="val 11944"/>
            </a:avLst>
          </a:prstGeom>
          <a:solidFill>
            <a:srgbClr val="7945DE"/>
          </a:solidFill>
          <a:ln/>
        </p:spPr>
      </p:sp>
      <p:sp>
        <p:nvSpPr>
          <p:cNvPr id="6" name="Text 3"/>
          <p:cNvSpPr/>
          <p:nvPr/>
        </p:nvSpPr>
        <p:spPr>
          <a:xfrm>
            <a:off x="6661904" y="8756571"/>
            <a:ext cx="577096" cy="153233"/>
          </a:xfrm>
          <a:prstGeom prst="rect">
            <a:avLst/>
          </a:prstGeom>
          <a:noFill/>
          <a:ln/>
        </p:spPr>
        <p:txBody>
          <a:bodyPr wrap="none" lIns="0" tIns="0" rIns="0" bIns="0" rtlCol="0" anchor="t"/>
          <a:lstStyle/>
          <a:p>
            <a:pPr marL="0" indent="0" algn="l">
              <a:lnSpc>
                <a:spcPts val="1200"/>
              </a:lnSpc>
              <a:buNone/>
            </a:pPr>
            <a:r>
              <a:rPr lang="en-US" sz="1200" dirty="0">
                <a:solidFill>
                  <a:srgbClr val="DCD7E5"/>
                </a:solidFill>
                <a:latin typeface="Heebo Light" pitchFamily="34" charset="0"/>
                <a:ea typeface="Heebo Light" pitchFamily="34" charset="-122"/>
                <a:cs typeface="Heebo Light" pitchFamily="34" charset="-120"/>
              </a:rPr>
              <a:t>Revenue</a:t>
            </a:r>
            <a:endParaRPr lang="en-US" sz="1200" dirty="0"/>
          </a:p>
        </p:txBody>
      </p:sp>
      <p:sp>
        <p:nvSpPr>
          <p:cNvPr id="7" name="Shape 4"/>
          <p:cNvSpPr/>
          <p:nvPr/>
        </p:nvSpPr>
        <p:spPr>
          <a:xfrm>
            <a:off x="7391400" y="8756571"/>
            <a:ext cx="153114" cy="153114"/>
          </a:xfrm>
          <a:prstGeom prst="roundRect">
            <a:avLst>
              <a:gd name="adj" fmla="val 11944"/>
            </a:avLst>
          </a:prstGeom>
          <a:solidFill>
            <a:srgbClr val="B497ED"/>
          </a:solidFill>
          <a:ln/>
        </p:spPr>
      </p:sp>
      <p:sp>
        <p:nvSpPr>
          <p:cNvPr id="8" name="Text 5"/>
          <p:cNvSpPr/>
          <p:nvPr/>
        </p:nvSpPr>
        <p:spPr>
          <a:xfrm>
            <a:off x="7605474" y="8756571"/>
            <a:ext cx="559475" cy="153233"/>
          </a:xfrm>
          <a:prstGeom prst="rect">
            <a:avLst/>
          </a:prstGeom>
          <a:noFill/>
          <a:ln/>
        </p:spPr>
        <p:txBody>
          <a:bodyPr wrap="none" lIns="0" tIns="0" rIns="0" bIns="0" rtlCol="0" anchor="t"/>
          <a:lstStyle/>
          <a:p>
            <a:pPr marL="0" indent="0" algn="l">
              <a:lnSpc>
                <a:spcPts val="1200"/>
              </a:lnSpc>
              <a:buNone/>
            </a:pPr>
            <a:r>
              <a:rPr lang="en-US" sz="1200" dirty="0">
                <a:solidFill>
                  <a:srgbClr val="DCD7E5"/>
                </a:solidFill>
                <a:latin typeface="Heebo Light" pitchFamily="34" charset="0"/>
                <a:ea typeface="Heebo Light" pitchFamily="34" charset="-122"/>
                <a:cs typeface="Heebo Light" pitchFamily="34" charset="-120"/>
              </a:rPr>
              <a:t>Refunds</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27234" y="571381"/>
            <a:ext cx="7686913" cy="649248"/>
          </a:xfrm>
          <a:prstGeom prst="rect">
            <a:avLst/>
          </a:prstGeom>
          <a:noFill/>
          <a:ln/>
        </p:spPr>
        <p:txBody>
          <a:bodyPr wrap="none" lIns="0" tIns="0" rIns="0" bIns="0" rtlCol="0" anchor="t"/>
          <a:lstStyle/>
          <a:p>
            <a:pPr marL="0" indent="0" algn="l">
              <a:lnSpc>
                <a:spcPts val="5100"/>
              </a:lnSpc>
              <a:buNone/>
            </a:pPr>
            <a:r>
              <a:rPr lang="en-US" sz="4050" dirty="0">
                <a:solidFill>
                  <a:srgbClr val="F2F0F4"/>
                </a:solidFill>
                <a:latin typeface="Montserrat" pitchFamily="34" charset="0"/>
                <a:ea typeface="Montserrat" pitchFamily="34" charset="-122"/>
                <a:cs typeface="Montserrat" pitchFamily="34" charset="-120"/>
              </a:rPr>
              <a:t>Customer Sentiment Analysis</a:t>
            </a:r>
            <a:endParaRPr lang="en-US" sz="4050" dirty="0"/>
          </a:p>
        </p:txBody>
      </p:sp>
      <p:sp>
        <p:nvSpPr>
          <p:cNvPr id="3" name="Text 1"/>
          <p:cNvSpPr/>
          <p:nvPr/>
        </p:nvSpPr>
        <p:spPr>
          <a:xfrm>
            <a:off x="727234" y="1636157"/>
            <a:ext cx="13175933" cy="664845"/>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Sentiment analysis reveals a concerning disparity between our US market and global performance, with negative sentiment concentrated in problematic regions.</a:t>
            </a:r>
            <a:endParaRPr lang="en-US" sz="1600" dirty="0"/>
          </a:p>
        </p:txBody>
      </p:sp>
      <p:sp>
        <p:nvSpPr>
          <p:cNvPr id="4" name="Text 2"/>
          <p:cNvSpPr/>
          <p:nvPr/>
        </p:nvSpPr>
        <p:spPr>
          <a:xfrm>
            <a:off x="727234" y="2742486"/>
            <a:ext cx="3276719" cy="389573"/>
          </a:xfrm>
          <a:prstGeom prst="rect">
            <a:avLst/>
          </a:prstGeom>
          <a:noFill/>
          <a:ln/>
        </p:spPr>
        <p:txBody>
          <a:bodyPr wrap="none" lIns="0" tIns="0" rIns="0" bIns="0" rtlCol="0" anchor="t"/>
          <a:lstStyle/>
          <a:p>
            <a:pPr marL="0" indent="0" algn="l">
              <a:lnSpc>
                <a:spcPts val="3050"/>
              </a:lnSpc>
              <a:buNone/>
            </a:pPr>
            <a:r>
              <a:rPr lang="en-US" sz="2450" dirty="0">
                <a:solidFill>
                  <a:srgbClr val="F2F0F4"/>
                </a:solidFill>
                <a:latin typeface="Montserrat" pitchFamily="34" charset="0"/>
                <a:ea typeface="Montserrat" pitchFamily="34" charset="-122"/>
                <a:cs typeface="Montserrat" pitchFamily="34" charset="-120"/>
              </a:rPr>
              <a:t>United States Market</a:t>
            </a:r>
            <a:endParaRPr lang="en-US" sz="2450" dirty="0"/>
          </a:p>
        </p:txBody>
      </p:sp>
      <p:pic>
        <p:nvPicPr>
          <p:cNvPr id="5" name="Image 0" descr="preencoded.png"/>
          <p:cNvPicPr>
            <a:picLocks noChangeAspect="1"/>
          </p:cNvPicPr>
          <p:nvPr/>
        </p:nvPicPr>
        <p:blipFill>
          <a:blip r:embed="rId3"/>
          <a:stretch>
            <a:fillRect/>
          </a:stretch>
        </p:blipFill>
        <p:spPr>
          <a:xfrm>
            <a:off x="727234" y="3365778"/>
            <a:ext cx="6334482" cy="3308985"/>
          </a:xfrm>
          <a:prstGeom prst="rect">
            <a:avLst/>
          </a:prstGeom>
        </p:spPr>
      </p:pic>
      <p:sp>
        <p:nvSpPr>
          <p:cNvPr id="6" name="Shape 3"/>
          <p:cNvSpPr/>
          <p:nvPr/>
        </p:nvSpPr>
        <p:spPr>
          <a:xfrm>
            <a:off x="1746409" y="6705243"/>
            <a:ext cx="207764" cy="207764"/>
          </a:xfrm>
          <a:prstGeom prst="roundRect">
            <a:avLst>
              <a:gd name="adj" fmla="val 8802"/>
            </a:avLst>
          </a:prstGeom>
          <a:solidFill>
            <a:srgbClr val="351575"/>
          </a:solidFill>
          <a:ln/>
        </p:spPr>
      </p:sp>
      <p:sp>
        <p:nvSpPr>
          <p:cNvPr id="7" name="Text 4"/>
          <p:cNvSpPr/>
          <p:nvPr/>
        </p:nvSpPr>
        <p:spPr>
          <a:xfrm>
            <a:off x="2015133" y="6705243"/>
            <a:ext cx="721995" cy="207764"/>
          </a:xfrm>
          <a:prstGeom prst="rect">
            <a:avLst/>
          </a:prstGeom>
          <a:noFill/>
          <a:ln/>
        </p:spPr>
        <p:txBody>
          <a:bodyPr wrap="none" lIns="0" tIns="0" rIns="0" bIns="0" rtlCol="0" anchor="t"/>
          <a:lstStyle/>
          <a:p>
            <a:pPr marL="0" indent="0" algn="l">
              <a:lnSpc>
                <a:spcPts val="1600"/>
              </a:lnSpc>
              <a:buNone/>
            </a:pPr>
            <a:r>
              <a:rPr lang="en-US" sz="1600" dirty="0">
                <a:solidFill>
                  <a:srgbClr val="DCD7E5"/>
                </a:solidFill>
                <a:latin typeface="Heebo Light" pitchFamily="34" charset="0"/>
                <a:ea typeface="Heebo Light" pitchFamily="34" charset="-122"/>
                <a:cs typeface="Heebo Light" pitchFamily="34" charset="-120"/>
              </a:rPr>
              <a:t>Positive</a:t>
            </a:r>
            <a:endParaRPr lang="en-US" sz="1600" dirty="0"/>
          </a:p>
        </p:txBody>
      </p:sp>
      <p:sp>
        <p:nvSpPr>
          <p:cNvPr id="8" name="Shape 5"/>
          <p:cNvSpPr/>
          <p:nvPr/>
        </p:nvSpPr>
        <p:spPr>
          <a:xfrm>
            <a:off x="3428405" y="6705243"/>
            <a:ext cx="207764" cy="207764"/>
          </a:xfrm>
          <a:prstGeom prst="roundRect">
            <a:avLst>
              <a:gd name="adj" fmla="val 8802"/>
            </a:avLst>
          </a:prstGeom>
          <a:solidFill>
            <a:srgbClr val="6226D7"/>
          </a:solidFill>
          <a:ln/>
        </p:spPr>
      </p:sp>
      <p:sp>
        <p:nvSpPr>
          <p:cNvPr id="9" name="Text 6"/>
          <p:cNvSpPr/>
          <p:nvPr/>
        </p:nvSpPr>
        <p:spPr>
          <a:xfrm>
            <a:off x="3697129" y="6705243"/>
            <a:ext cx="663297" cy="207764"/>
          </a:xfrm>
          <a:prstGeom prst="rect">
            <a:avLst/>
          </a:prstGeom>
          <a:noFill/>
          <a:ln/>
        </p:spPr>
        <p:txBody>
          <a:bodyPr wrap="none" lIns="0" tIns="0" rIns="0" bIns="0" rtlCol="0" anchor="t"/>
          <a:lstStyle/>
          <a:p>
            <a:pPr marL="0" indent="0" algn="l">
              <a:lnSpc>
                <a:spcPts val="1600"/>
              </a:lnSpc>
              <a:buNone/>
            </a:pPr>
            <a:r>
              <a:rPr lang="en-US" sz="1600" dirty="0">
                <a:solidFill>
                  <a:srgbClr val="DCD7E5"/>
                </a:solidFill>
                <a:latin typeface="Heebo Light" pitchFamily="34" charset="0"/>
                <a:ea typeface="Heebo Light" pitchFamily="34" charset="-122"/>
                <a:cs typeface="Heebo Light" pitchFamily="34" charset="-120"/>
              </a:rPr>
              <a:t>Neutral</a:t>
            </a:r>
            <a:endParaRPr lang="en-US" sz="1600" dirty="0"/>
          </a:p>
        </p:txBody>
      </p:sp>
      <p:sp>
        <p:nvSpPr>
          <p:cNvPr id="10" name="Shape 7"/>
          <p:cNvSpPr/>
          <p:nvPr/>
        </p:nvSpPr>
        <p:spPr>
          <a:xfrm>
            <a:off x="5051822" y="6705243"/>
            <a:ext cx="207764" cy="207764"/>
          </a:xfrm>
          <a:prstGeom prst="roundRect">
            <a:avLst>
              <a:gd name="adj" fmla="val 8802"/>
            </a:avLst>
          </a:prstGeom>
          <a:solidFill>
            <a:srgbClr val="A987EA"/>
          </a:solidFill>
          <a:ln/>
        </p:spPr>
      </p:sp>
      <p:sp>
        <p:nvSpPr>
          <p:cNvPr id="11" name="Text 8"/>
          <p:cNvSpPr/>
          <p:nvPr/>
        </p:nvSpPr>
        <p:spPr>
          <a:xfrm>
            <a:off x="5320546" y="6705243"/>
            <a:ext cx="807006" cy="207764"/>
          </a:xfrm>
          <a:prstGeom prst="rect">
            <a:avLst/>
          </a:prstGeom>
          <a:noFill/>
          <a:ln/>
        </p:spPr>
        <p:txBody>
          <a:bodyPr wrap="none" lIns="0" tIns="0" rIns="0" bIns="0" rtlCol="0" anchor="t"/>
          <a:lstStyle/>
          <a:p>
            <a:pPr marL="0" indent="0" algn="l">
              <a:lnSpc>
                <a:spcPts val="1600"/>
              </a:lnSpc>
              <a:buNone/>
            </a:pPr>
            <a:r>
              <a:rPr lang="en-US" sz="1600" dirty="0">
                <a:solidFill>
                  <a:srgbClr val="DCD7E5"/>
                </a:solidFill>
                <a:latin typeface="Heebo Light" pitchFamily="34" charset="0"/>
                <a:ea typeface="Heebo Light" pitchFamily="34" charset="-122"/>
                <a:cs typeface="Heebo Light" pitchFamily="34" charset="-120"/>
              </a:rPr>
              <a:t>Negative</a:t>
            </a:r>
            <a:endParaRPr lang="en-US" sz="1600" dirty="0"/>
          </a:p>
        </p:txBody>
      </p:sp>
      <p:sp>
        <p:nvSpPr>
          <p:cNvPr id="12" name="Text 9"/>
          <p:cNvSpPr/>
          <p:nvPr/>
        </p:nvSpPr>
        <p:spPr>
          <a:xfrm>
            <a:off x="727234" y="7146727"/>
            <a:ext cx="6334482" cy="664845"/>
          </a:xfrm>
          <a:prstGeom prst="rect">
            <a:avLst/>
          </a:prstGeom>
          <a:noFill/>
          <a:ln/>
        </p:spPr>
        <p:txBody>
          <a:bodyPr wrap="square" lIns="0" tIns="0" rIns="0" bIns="0" rtlCol="0" anchor="t"/>
          <a:lstStyle/>
          <a:p>
            <a:pPr marL="0" indent="0" algn="l">
              <a:lnSpc>
                <a:spcPts val="2600"/>
              </a:lnSpc>
              <a:buNone/>
            </a:pPr>
            <a:r>
              <a:rPr lang="en-US" sz="1600" b="1" dirty="0">
                <a:solidFill>
                  <a:srgbClr val="DCD7E5"/>
                </a:solidFill>
                <a:latin typeface="Heebo Light" pitchFamily="34" charset="0"/>
                <a:ea typeface="Heebo Light" pitchFamily="34" charset="-122"/>
                <a:cs typeface="Heebo Light" pitchFamily="34" charset="-120"/>
              </a:rPr>
              <a:t>23.89%</a:t>
            </a:r>
            <a:r>
              <a:rPr lang="en-US" sz="1600" dirty="0">
                <a:solidFill>
                  <a:srgbClr val="DCD7E5"/>
                </a:solidFill>
                <a:latin typeface="Heebo Light" pitchFamily="34" charset="0"/>
                <a:ea typeface="Heebo Light" pitchFamily="34" charset="-122"/>
                <a:cs typeface="Heebo Light" pitchFamily="34" charset="-120"/>
              </a:rPr>
              <a:t> of US sales show negative sentiment—a critical indicator of customer dissatisfaction.</a:t>
            </a:r>
            <a:endParaRPr lang="en-US" sz="1600" dirty="0"/>
          </a:p>
        </p:txBody>
      </p:sp>
      <p:sp>
        <p:nvSpPr>
          <p:cNvPr id="13" name="Text 10"/>
          <p:cNvSpPr/>
          <p:nvPr/>
        </p:nvSpPr>
        <p:spPr>
          <a:xfrm>
            <a:off x="7576304" y="2742486"/>
            <a:ext cx="3116699" cy="389573"/>
          </a:xfrm>
          <a:prstGeom prst="rect">
            <a:avLst/>
          </a:prstGeom>
          <a:noFill/>
          <a:ln/>
        </p:spPr>
        <p:txBody>
          <a:bodyPr wrap="none" lIns="0" tIns="0" rIns="0" bIns="0" rtlCol="0" anchor="t"/>
          <a:lstStyle/>
          <a:p>
            <a:pPr marL="0" indent="0" algn="l">
              <a:lnSpc>
                <a:spcPts val="3050"/>
              </a:lnSpc>
              <a:buNone/>
            </a:pPr>
            <a:r>
              <a:rPr lang="en-US" sz="2450" dirty="0">
                <a:solidFill>
                  <a:srgbClr val="F2F0F4"/>
                </a:solidFill>
                <a:latin typeface="Montserrat" pitchFamily="34" charset="0"/>
                <a:ea typeface="Montserrat" pitchFamily="34" charset="-122"/>
                <a:cs typeface="Montserrat" pitchFamily="34" charset="-120"/>
              </a:rPr>
              <a:t>Global Market</a:t>
            </a:r>
            <a:endParaRPr lang="en-US" sz="2450" dirty="0"/>
          </a:p>
        </p:txBody>
      </p:sp>
      <p:pic>
        <p:nvPicPr>
          <p:cNvPr id="14" name="Image 1" descr="preencoded.png"/>
          <p:cNvPicPr>
            <a:picLocks noChangeAspect="1"/>
          </p:cNvPicPr>
          <p:nvPr/>
        </p:nvPicPr>
        <p:blipFill>
          <a:blip r:embed="rId4"/>
          <a:stretch>
            <a:fillRect/>
          </a:stretch>
        </p:blipFill>
        <p:spPr>
          <a:xfrm>
            <a:off x="7576304" y="3365778"/>
            <a:ext cx="6334482" cy="3308985"/>
          </a:xfrm>
          <a:prstGeom prst="rect">
            <a:avLst/>
          </a:prstGeom>
        </p:spPr>
      </p:pic>
      <p:sp>
        <p:nvSpPr>
          <p:cNvPr id="15" name="Shape 11"/>
          <p:cNvSpPr/>
          <p:nvPr/>
        </p:nvSpPr>
        <p:spPr>
          <a:xfrm>
            <a:off x="8595479" y="6705243"/>
            <a:ext cx="207764" cy="207764"/>
          </a:xfrm>
          <a:prstGeom prst="roundRect">
            <a:avLst>
              <a:gd name="adj" fmla="val 8802"/>
            </a:avLst>
          </a:prstGeom>
          <a:solidFill>
            <a:srgbClr val="351575"/>
          </a:solidFill>
          <a:ln/>
        </p:spPr>
      </p:sp>
      <p:sp>
        <p:nvSpPr>
          <p:cNvPr id="16" name="Text 12"/>
          <p:cNvSpPr/>
          <p:nvPr/>
        </p:nvSpPr>
        <p:spPr>
          <a:xfrm>
            <a:off x="8864203" y="6705243"/>
            <a:ext cx="721995" cy="207764"/>
          </a:xfrm>
          <a:prstGeom prst="rect">
            <a:avLst/>
          </a:prstGeom>
          <a:noFill/>
          <a:ln/>
        </p:spPr>
        <p:txBody>
          <a:bodyPr wrap="none" lIns="0" tIns="0" rIns="0" bIns="0" rtlCol="0" anchor="t"/>
          <a:lstStyle/>
          <a:p>
            <a:pPr marL="0" indent="0" algn="l">
              <a:lnSpc>
                <a:spcPts val="1600"/>
              </a:lnSpc>
              <a:buNone/>
            </a:pPr>
            <a:r>
              <a:rPr lang="en-US" sz="1600" dirty="0">
                <a:solidFill>
                  <a:srgbClr val="DCD7E5"/>
                </a:solidFill>
                <a:latin typeface="Heebo Light" pitchFamily="34" charset="0"/>
                <a:ea typeface="Heebo Light" pitchFamily="34" charset="-122"/>
                <a:cs typeface="Heebo Light" pitchFamily="34" charset="-120"/>
              </a:rPr>
              <a:t>Positive</a:t>
            </a:r>
            <a:endParaRPr lang="en-US" sz="1600" dirty="0"/>
          </a:p>
        </p:txBody>
      </p:sp>
      <p:sp>
        <p:nvSpPr>
          <p:cNvPr id="17" name="Shape 13"/>
          <p:cNvSpPr/>
          <p:nvPr/>
        </p:nvSpPr>
        <p:spPr>
          <a:xfrm>
            <a:off x="10277475" y="6705243"/>
            <a:ext cx="207764" cy="207764"/>
          </a:xfrm>
          <a:prstGeom prst="roundRect">
            <a:avLst>
              <a:gd name="adj" fmla="val 8802"/>
            </a:avLst>
          </a:prstGeom>
          <a:solidFill>
            <a:srgbClr val="6226D7"/>
          </a:solidFill>
          <a:ln/>
        </p:spPr>
      </p:sp>
      <p:sp>
        <p:nvSpPr>
          <p:cNvPr id="18" name="Text 14"/>
          <p:cNvSpPr/>
          <p:nvPr/>
        </p:nvSpPr>
        <p:spPr>
          <a:xfrm>
            <a:off x="10546199" y="6705243"/>
            <a:ext cx="663297" cy="207764"/>
          </a:xfrm>
          <a:prstGeom prst="rect">
            <a:avLst/>
          </a:prstGeom>
          <a:noFill/>
          <a:ln/>
        </p:spPr>
        <p:txBody>
          <a:bodyPr wrap="none" lIns="0" tIns="0" rIns="0" bIns="0" rtlCol="0" anchor="t"/>
          <a:lstStyle/>
          <a:p>
            <a:pPr marL="0" indent="0" algn="l">
              <a:lnSpc>
                <a:spcPts val="1600"/>
              </a:lnSpc>
              <a:buNone/>
            </a:pPr>
            <a:r>
              <a:rPr lang="en-US" sz="1600" dirty="0">
                <a:solidFill>
                  <a:srgbClr val="DCD7E5"/>
                </a:solidFill>
                <a:latin typeface="Heebo Light" pitchFamily="34" charset="0"/>
                <a:ea typeface="Heebo Light" pitchFamily="34" charset="-122"/>
                <a:cs typeface="Heebo Light" pitchFamily="34" charset="-120"/>
              </a:rPr>
              <a:t>Neutral</a:t>
            </a:r>
            <a:endParaRPr lang="en-US" sz="1600" dirty="0"/>
          </a:p>
        </p:txBody>
      </p:sp>
      <p:sp>
        <p:nvSpPr>
          <p:cNvPr id="19" name="Shape 15"/>
          <p:cNvSpPr/>
          <p:nvPr/>
        </p:nvSpPr>
        <p:spPr>
          <a:xfrm>
            <a:off x="11900892" y="6705243"/>
            <a:ext cx="207764" cy="207764"/>
          </a:xfrm>
          <a:prstGeom prst="roundRect">
            <a:avLst>
              <a:gd name="adj" fmla="val 8802"/>
            </a:avLst>
          </a:prstGeom>
          <a:solidFill>
            <a:srgbClr val="A987EA"/>
          </a:solidFill>
          <a:ln/>
        </p:spPr>
      </p:sp>
      <p:sp>
        <p:nvSpPr>
          <p:cNvPr id="20" name="Text 16"/>
          <p:cNvSpPr/>
          <p:nvPr/>
        </p:nvSpPr>
        <p:spPr>
          <a:xfrm>
            <a:off x="12169616" y="6705243"/>
            <a:ext cx="807006" cy="207764"/>
          </a:xfrm>
          <a:prstGeom prst="rect">
            <a:avLst/>
          </a:prstGeom>
          <a:noFill/>
          <a:ln/>
        </p:spPr>
        <p:txBody>
          <a:bodyPr wrap="none" lIns="0" tIns="0" rIns="0" bIns="0" rtlCol="0" anchor="t"/>
          <a:lstStyle/>
          <a:p>
            <a:pPr marL="0" indent="0" algn="l">
              <a:lnSpc>
                <a:spcPts val="1600"/>
              </a:lnSpc>
              <a:buNone/>
            </a:pPr>
            <a:r>
              <a:rPr lang="en-US" sz="1600" dirty="0">
                <a:solidFill>
                  <a:srgbClr val="DCD7E5"/>
                </a:solidFill>
                <a:latin typeface="Heebo Light" pitchFamily="34" charset="0"/>
                <a:ea typeface="Heebo Light" pitchFamily="34" charset="-122"/>
                <a:cs typeface="Heebo Light" pitchFamily="34" charset="-120"/>
              </a:rPr>
              <a:t>Negative</a:t>
            </a:r>
            <a:endParaRPr lang="en-US" sz="1600" dirty="0"/>
          </a:p>
        </p:txBody>
      </p:sp>
      <p:sp>
        <p:nvSpPr>
          <p:cNvPr id="21" name="Text 17"/>
          <p:cNvSpPr/>
          <p:nvPr/>
        </p:nvSpPr>
        <p:spPr>
          <a:xfrm>
            <a:off x="7576304" y="7146727"/>
            <a:ext cx="6334482" cy="664845"/>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Global markets show only </a:t>
            </a:r>
            <a:r>
              <a:rPr lang="en-US" sz="1600" b="1" dirty="0">
                <a:solidFill>
                  <a:srgbClr val="DCD7E5"/>
                </a:solidFill>
                <a:latin typeface="Heebo Light" pitchFamily="34" charset="0"/>
                <a:ea typeface="Heebo Light" pitchFamily="34" charset="-122"/>
                <a:cs typeface="Heebo Light" pitchFamily="34" charset="-120"/>
              </a:rPr>
              <a:t>4.25%</a:t>
            </a:r>
            <a:r>
              <a:rPr lang="en-US" sz="1600" dirty="0">
                <a:solidFill>
                  <a:srgbClr val="DCD7E5"/>
                </a:solidFill>
                <a:latin typeface="Heebo Light" pitchFamily="34" charset="0"/>
                <a:ea typeface="Heebo Light" pitchFamily="34" charset="-122"/>
                <a:cs typeface="Heebo Light" pitchFamily="34" charset="-120"/>
              </a:rPr>
              <a:t> negative sentiment—demonstrating that US challenges are localised, not systemic.</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4601"/>
          </a:xfrm>
          <a:prstGeom prst="rect">
            <a:avLst/>
          </a:prstGeom>
        </p:spPr>
      </p:pic>
      <p:sp>
        <p:nvSpPr>
          <p:cNvPr id="3" name="Text 0"/>
          <p:cNvSpPr/>
          <p:nvPr/>
        </p:nvSpPr>
        <p:spPr>
          <a:xfrm>
            <a:off x="726519" y="570905"/>
            <a:ext cx="5700117" cy="648653"/>
          </a:xfrm>
          <a:prstGeom prst="rect">
            <a:avLst/>
          </a:prstGeom>
          <a:noFill/>
          <a:ln/>
        </p:spPr>
        <p:txBody>
          <a:bodyPr wrap="none" lIns="0" tIns="0" rIns="0" bIns="0" rtlCol="0" anchor="t"/>
          <a:lstStyle/>
          <a:p>
            <a:pPr marL="0" indent="0" algn="l">
              <a:lnSpc>
                <a:spcPts val="5100"/>
              </a:lnSpc>
              <a:buNone/>
            </a:pPr>
            <a:r>
              <a:rPr lang="en-US" sz="4050" dirty="0">
                <a:solidFill>
                  <a:srgbClr val="F2F0F4"/>
                </a:solidFill>
                <a:latin typeface="Montserrat" pitchFamily="34" charset="0"/>
                <a:ea typeface="Montserrat" pitchFamily="34" charset="-122"/>
                <a:cs typeface="Montserrat" pitchFamily="34" charset="-120"/>
              </a:rPr>
              <a:t>Potential Root Causes</a:t>
            </a:r>
            <a:endParaRPr lang="en-US" sz="4050" dirty="0"/>
          </a:p>
        </p:txBody>
      </p:sp>
      <p:sp>
        <p:nvSpPr>
          <p:cNvPr id="4" name="Shape 1"/>
          <p:cNvSpPr/>
          <p:nvPr/>
        </p:nvSpPr>
        <p:spPr>
          <a:xfrm>
            <a:off x="726519" y="1530906"/>
            <a:ext cx="7690961" cy="1543645"/>
          </a:xfrm>
          <a:prstGeom prst="roundRect">
            <a:avLst>
              <a:gd name="adj" fmla="val 5649"/>
            </a:avLst>
          </a:prstGeom>
          <a:solidFill>
            <a:srgbClr val="31136C"/>
          </a:solidFill>
          <a:ln w="7620">
            <a:solidFill>
              <a:srgbClr val="4A2C85"/>
            </a:solidFill>
            <a:prstDash val="solid"/>
          </a:ln>
        </p:spPr>
      </p:sp>
      <p:sp>
        <p:nvSpPr>
          <p:cNvPr id="5" name="Text 2"/>
          <p:cNvSpPr/>
          <p:nvPr/>
        </p:nvSpPr>
        <p:spPr>
          <a:xfrm>
            <a:off x="941665" y="1746052"/>
            <a:ext cx="2890957" cy="324445"/>
          </a:xfrm>
          <a:prstGeom prst="rect">
            <a:avLst/>
          </a:prstGeom>
          <a:noFill/>
          <a:ln/>
        </p:spPr>
        <p:txBody>
          <a:bodyPr wrap="none" lIns="0" tIns="0" rIns="0" bIns="0" rtlCol="0" anchor="t"/>
          <a:lstStyle/>
          <a:p>
            <a:pPr marL="0" indent="0" algn="l">
              <a:lnSpc>
                <a:spcPts val="2550"/>
              </a:lnSpc>
              <a:buNone/>
            </a:pPr>
            <a:r>
              <a:rPr lang="en-US" sz="2000" dirty="0">
                <a:solidFill>
                  <a:srgbClr val="DCD7E5"/>
                </a:solidFill>
                <a:latin typeface="Montserrat" pitchFamily="34" charset="0"/>
                <a:ea typeface="Montserrat" pitchFamily="34" charset="-122"/>
                <a:cs typeface="Montserrat" pitchFamily="34" charset="-120"/>
              </a:rPr>
              <a:t>Product Quality Issues</a:t>
            </a:r>
            <a:endParaRPr lang="en-US" sz="2000" dirty="0"/>
          </a:p>
        </p:txBody>
      </p:sp>
      <p:sp>
        <p:nvSpPr>
          <p:cNvPr id="6" name="Text 3"/>
          <p:cNvSpPr/>
          <p:nvPr/>
        </p:nvSpPr>
        <p:spPr>
          <a:xfrm>
            <a:off x="941665" y="2195036"/>
            <a:ext cx="7260669" cy="664369"/>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Possible manufacturing defects or quality control lapses specific to US-distributed products</a:t>
            </a:r>
            <a:endParaRPr lang="en-US" sz="1600" dirty="0"/>
          </a:p>
        </p:txBody>
      </p:sp>
      <p:sp>
        <p:nvSpPr>
          <p:cNvPr id="7" name="Shape 4"/>
          <p:cNvSpPr/>
          <p:nvPr/>
        </p:nvSpPr>
        <p:spPr>
          <a:xfrm>
            <a:off x="726519" y="3282077"/>
            <a:ext cx="7690961" cy="1211461"/>
          </a:xfrm>
          <a:prstGeom prst="roundRect">
            <a:avLst>
              <a:gd name="adj" fmla="val 7197"/>
            </a:avLst>
          </a:prstGeom>
          <a:solidFill>
            <a:srgbClr val="31136C"/>
          </a:solidFill>
          <a:ln w="7620">
            <a:solidFill>
              <a:srgbClr val="4A2C85"/>
            </a:solidFill>
            <a:prstDash val="solid"/>
          </a:ln>
        </p:spPr>
      </p:sp>
      <p:sp>
        <p:nvSpPr>
          <p:cNvPr id="8" name="Text 5"/>
          <p:cNvSpPr/>
          <p:nvPr/>
        </p:nvSpPr>
        <p:spPr>
          <a:xfrm>
            <a:off x="941665" y="3497223"/>
            <a:ext cx="3625691" cy="324445"/>
          </a:xfrm>
          <a:prstGeom prst="rect">
            <a:avLst/>
          </a:prstGeom>
          <a:noFill/>
          <a:ln/>
        </p:spPr>
        <p:txBody>
          <a:bodyPr wrap="none" lIns="0" tIns="0" rIns="0" bIns="0" rtlCol="0" anchor="t"/>
          <a:lstStyle/>
          <a:p>
            <a:pPr marL="0" indent="0" algn="l">
              <a:lnSpc>
                <a:spcPts val="2550"/>
              </a:lnSpc>
              <a:buNone/>
            </a:pPr>
            <a:r>
              <a:rPr lang="en-US" sz="2000" dirty="0">
                <a:solidFill>
                  <a:srgbClr val="DCD7E5"/>
                </a:solidFill>
                <a:latin typeface="Montserrat" pitchFamily="34" charset="0"/>
                <a:ea typeface="Montserrat" pitchFamily="34" charset="-122"/>
                <a:cs typeface="Montserrat" pitchFamily="34" charset="-120"/>
              </a:rPr>
              <a:t>Supply Chain Vulnerabilities</a:t>
            </a:r>
            <a:endParaRPr lang="en-US" sz="2000" dirty="0"/>
          </a:p>
        </p:txBody>
      </p:sp>
      <p:sp>
        <p:nvSpPr>
          <p:cNvPr id="9" name="Text 6"/>
          <p:cNvSpPr/>
          <p:nvPr/>
        </p:nvSpPr>
        <p:spPr>
          <a:xfrm>
            <a:off x="941665" y="3946207"/>
            <a:ext cx="7260669" cy="332184"/>
          </a:xfrm>
          <a:prstGeom prst="rect">
            <a:avLst/>
          </a:prstGeom>
          <a:noFill/>
          <a:ln/>
        </p:spPr>
        <p:txBody>
          <a:bodyPr wrap="non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Counterfeit products entering distribution channels in high-risk cities</a:t>
            </a:r>
            <a:endParaRPr lang="en-US" sz="1600" dirty="0"/>
          </a:p>
        </p:txBody>
      </p:sp>
      <p:sp>
        <p:nvSpPr>
          <p:cNvPr id="10" name="Shape 7"/>
          <p:cNvSpPr/>
          <p:nvPr/>
        </p:nvSpPr>
        <p:spPr>
          <a:xfrm>
            <a:off x="726519" y="4701064"/>
            <a:ext cx="7690961" cy="1543645"/>
          </a:xfrm>
          <a:prstGeom prst="roundRect">
            <a:avLst>
              <a:gd name="adj" fmla="val 5649"/>
            </a:avLst>
          </a:prstGeom>
          <a:solidFill>
            <a:srgbClr val="31136C"/>
          </a:solidFill>
          <a:ln w="7620">
            <a:solidFill>
              <a:srgbClr val="4A2C85"/>
            </a:solidFill>
            <a:prstDash val="solid"/>
          </a:ln>
        </p:spPr>
      </p:sp>
      <p:sp>
        <p:nvSpPr>
          <p:cNvPr id="11" name="Text 8"/>
          <p:cNvSpPr/>
          <p:nvPr/>
        </p:nvSpPr>
        <p:spPr>
          <a:xfrm>
            <a:off x="941665" y="4916210"/>
            <a:ext cx="4389001" cy="324445"/>
          </a:xfrm>
          <a:prstGeom prst="rect">
            <a:avLst/>
          </a:prstGeom>
          <a:noFill/>
          <a:ln/>
        </p:spPr>
        <p:txBody>
          <a:bodyPr wrap="none" lIns="0" tIns="0" rIns="0" bIns="0" rtlCol="0" anchor="t"/>
          <a:lstStyle/>
          <a:p>
            <a:pPr marL="0" indent="0" algn="l">
              <a:lnSpc>
                <a:spcPts val="2550"/>
              </a:lnSpc>
              <a:buNone/>
            </a:pPr>
            <a:r>
              <a:rPr lang="en-US" sz="2000" dirty="0">
                <a:solidFill>
                  <a:srgbClr val="DCD7E5"/>
                </a:solidFill>
                <a:latin typeface="Montserrat" pitchFamily="34" charset="0"/>
                <a:ea typeface="Montserrat" pitchFamily="34" charset="-122"/>
                <a:cs typeface="Montserrat" pitchFamily="34" charset="-120"/>
              </a:rPr>
              <a:t>Customer Expectations Mismatch</a:t>
            </a:r>
            <a:endParaRPr lang="en-US" sz="2000" dirty="0"/>
          </a:p>
        </p:txBody>
      </p:sp>
      <p:sp>
        <p:nvSpPr>
          <p:cNvPr id="12" name="Text 9"/>
          <p:cNvSpPr/>
          <p:nvPr/>
        </p:nvSpPr>
        <p:spPr>
          <a:xfrm>
            <a:off x="941665" y="5365194"/>
            <a:ext cx="7260669" cy="664369"/>
          </a:xfrm>
          <a:prstGeom prst="rect">
            <a:avLst/>
          </a:prstGeom>
          <a:noFill/>
          <a:ln/>
        </p:spPr>
        <p:txBody>
          <a:bodyPr wrap="squar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Product descriptions or marketing materials not aligning with actual product features</a:t>
            </a:r>
            <a:endParaRPr lang="en-US" sz="1600" dirty="0"/>
          </a:p>
        </p:txBody>
      </p:sp>
      <p:sp>
        <p:nvSpPr>
          <p:cNvPr id="13" name="Shape 10"/>
          <p:cNvSpPr/>
          <p:nvPr/>
        </p:nvSpPr>
        <p:spPr>
          <a:xfrm>
            <a:off x="726519" y="6452235"/>
            <a:ext cx="7690961" cy="1211461"/>
          </a:xfrm>
          <a:prstGeom prst="roundRect">
            <a:avLst>
              <a:gd name="adj" fmla="val 7197"/>
            </a:avLst>
          </a:prstGeom>
          <a:solidFill>
            <a:srgbClr val="31136C"/>
          </a:solidFill>
          <a:ln w="7620">
            <a:solidFill>
              <a:srgbClr val="4A2C85"/>
            </a:solidFill>
            <a:prstDash val="solid"/>
          </a:ln>
        </p:spPr>
      </p:sp>
      <p:sp>
        <p:nvSpPr>
          <p:cNvPr id="14" name="Text 11"/>
          <p:cNvSpPr/>
          <p:nvPr/>
        </p:nvSpPr>
        <p:spPr>
          <a:xfrm>
            <a:off x="941665" y="6667381"/>
            <a:ext cx="3358515" cy="324445"/>
          </a:xfrm>
          <a:prstGeom prst="rect">
            <a:avLst/>
          </a:prstGeom>
          <a:noFill/>
          <a:ln/>
        </p:spPr>
        <p:txBody>
          <a:bodyPr wrap="none" lIns="0" tIns="0" rIns="0" bIns="0" rtlCol="0" anchor="t"/>
          <a:lstStyle/>
          <a:p>
            <a:pPr marL="0" indent="0" algn="l">
              <a:lnSpc>
                <a:spcPts val="2550"/>
              </a:lnSpc>
              <a:buNone/>
            </a:pPr>
            <a:r>
              <a:rPr lang="en-US" sz="2000" dirty="0">
                <a:solidFill>
                  <a:srgbClr val="DCD7E5"/>
                </a:solidFill>
                <a:latin typeface="Montserrat" pitchFamily="34" charset="0"/>
                <a:ea typeface="Montserrat" pitchFamily="34" charset="-122"/>
                <a:cs typeface="Montserrat" pitchFamily="34" charset="-120"/>
              </a:rPr>
              <a:t>Return Policy Exploitation</a:t>
            </a:r>
            <a:endParaRPr lang="en-US" sz="2000" dirty="0"/>
          </a:p>
        </p:txBody>
      </p:sp>
      <p:sp>
        <p:nvSpPr>
          <p:cNvPr id="15" name="Text 12"/>
          <p:cNvSpPr/>
          <p:nvPr/>
        </p:nvSpPr>
        <p:spPr>
          <a:xfrm>
            <a:off x="941665" y="7116366"/>
            <a:ext cx="7260669" cy="332184"/>
          </a:xfrm>
          <a:prstGeom prst="rect">
            <a:avLst/>
          </a:prstGeom>
          <a:noFill/>
          <a:ln/>
        </p:spPr>
        <p:txBody>
          <a:bodyPr wrap="none" lIns="0" tIns="0" rIns="0" bIns="0" rtlCol="0" anchor="t"/>
          <a:lstStyle/>
          <a:p>
            <a:pPr marL="0" indent="0" algn="l">
              <a:lnSpc>
                <a:spcPts val="2600"/>
              </a:lnSpc>
              <a:buNone/>
            </a:pPr>
            <a:r>
              <a:rPr lang="en-US" sz="1600" dirty="0">
                <a:solidFill>
                  <a:srgbClr val="DCD7E5"/>
                </a:solidFill>
                <a:latin typeface="Heebo Light" pitchFamily="34" charset="0"/>
                <a:ea typeface="Heebo Light" pitchFamily="34" charset="-122"/>
                <a:cs typeface="Heebo Light" pitchFamily="34" charset="-120"/>
              </a:rPr>
              <a:t>Lenient return policies being taken advantage of in specific markets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7474" y="587335"/>
            <a:ext cx="5401270" cy="667464"/>
          </a:xfrm>
          <a:prstGeom prst="rect">
            <a:avLst/>
          </a:prstGeom>
          <a:noFill/>
          <a:ln/>
        </p:spPr>
        <p:txBody>
          <a:bodyPr wrap="none" lIns="0" tIns="0" rIns="0" bIns="0" rtlCol="0" anchor="t"/>
          <a:lstStyle/>
          <a:p>
            <a:pPr marL="0" indent="0" algn="l">
              <a:lnSpc>
                <a:spcPts val="5250"/>
              </a:lnSpc>
              <a:buNone/>
            </a:pPr>
            <a:r>
              <a:rPr lang="en-US" sz="4200" dirty="0">
                <a:solidFill>
                  <a:srgbClr val="F2F0F4"/>
                </a:solidFill>
                <a:latin typeface="Montserrat" pitchFamily="34" charset="0"/>
                <a:ea typeface="Montserrat" pitchFamily="34" charset="-122"/>
                <a:cs typeface="Montserrat" pitchFamily="34" charset="-120"/>
              </a:rPr>
              <a:t>Strategic Next Steps</a:t>
            </a:r>
            <a:endParaRPr lang="en-US" sz="4200" dirty="0"/>
          </a:p>
        </p:txBody>
      </p:sp>
      <p:sp>
        <p:nvSpPr>
          <p:cNvPr id="3" name="Shape 1"/>
          <p:cNvSpPr/>
          <p:nvPr/>
        </p:nvSpPr>
        <p:spPr>
          <a:xfrm>
            <a:off x="1067753" y="2215753"/>
            <a:ext cx="6140529" cy="213479"/>
          </a:xfrm>
          <a:prstGeom prst="roundRect">
            <a:avLst>
              <a:gd name="adj" fmla="val 42020"/>
            </a:avLst>
          </a:prstGeom>
          <a:solidFill>
            <a:srgbClr val="31136C"/>
          </a:solidFill>
          <a:ln w="7620">
            <a:solidFill>
              <a:srgbClr val="4A2C85"/>
            </a:solidFill>
            <a:prstDash val="solid"/>
          </a:ln>
        </p:spPr>
      </p:sp>
      <p:sp>
        <p:nvSpPr>
          <p:cNvPr id="4" name="Shape 2"/>
          <p:cNvSpPr/>
          <p:nvPr/>
        </p:nvSpPr>
        <p:spPr>
          <a:xfrm>
            <a:off x="747474" y="2002095"/>
            <a:ext cx="640675" cy="640675"/>
          </a:xfrm>
          <a:prstGeom prst="roundRect">
            <a:avLst>
              <a:gd name="adj" fmla="val 71362"/>
            </a:avLst>
          </a:prstGeom>
          <a:solidFill>
            <a:srgbClr val="31136C"/>
          </a:solidFill>
          <a:ln w="7620">
            <a:solidFill>
              <a:srgbClr val="4A2C85"/>
            </a:solidFill>
            <a:prstDash val="solid"/>
          </a:ln>
        </p:spPr>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7613" y="2162235"/>
            <a:ext cx="320278" cy="320278"/>
          </a:xfrm>
          <a:prstGeom prst="rect">
            <a:avLst/>
          </a:prstGeom>
        </p:spPr>
      </p:pic>
      <p:sp>
        <p:nvSpPr>
          <p:cNvPr id="6" name="Text 3"/>
          <p:cNvSpPr/>
          <p:nvPr/>
        </p:nvSpPr>
        <p:spPr>
          <a:xfrm>
            <a:off x="960953" y="2856309"/>
            <a:ext cx="4127778" cy="333613"/>
          </a:xfrm>
          <a:prstGeom prst="rect">
            <a:avLst/>
          </a:prstGeom>
          <a:noFill/>
          <a:ln/>
        </p:spPr>
        <p:txBody>
          <a:bodyPr wrap="none" lIns="0" tIns="0" rIns="0" bIns="0" rtlCol="0" anchor="t"/>
          <a:lstStyle/>
          <a:p>
            <a:pPr marL="0" indent="0" algn="l">
              <a:lnSpc>
                <a:spcPts val="2600"/>
              </a:lnSpc>
              <a:buNone/>
            </a:pPr>
            <a:r>
              <a:rPr lang="en-US" sz="2100" dirty="0">
                <a:solidFill>
                  <a:srgbClr val="DCD7E5"/>
                </a:solidFill>
                <a:latin typeface="Montserrat" pitchFamily="34" charset="0"/>
                <a:ea typeface="Montserrat" pitchFamily="34" charset="-122"/>
                <a:cs typeface="Montserrat" pitchFamily="34" charset="-120"/>
              </a:rPr>
              <a:t>Enhance Customer Experience</a:t>
            </a:r>
            <a:endParaRPr lang="en-US" sz="2100" dirty="0"/>
          </a:p>
        </p:txBody>
      </p:sp>
      <p:sp>
        <p:nvSpPr>
          <p:cNvPr id="7" name="Text 4"/>
          <p:cNvSpPr/>
          <p:nvPr/>
        </p:nvSpPr>
        <p:spPr>
          <a:xfrm>
            <a:off x="960953" y="3318034"/>
            <a:ext cx="6033968" cy="1025128"/>
          </a:xfrm>
          <a:prstGeom prst="rect">
            <a:avLst/>
          </a:prstGeom>
          <a:noFill/>
          <a:ln/>
        </p:spPr>
        <p:txBody>
          <a:bodyPr wrap="square" lIns="0" tIns="0" rIns="0" bIns="0" rtlCol="0" anchor="t"/>
          <a:lstStyle/>
          <a:p>
            <a:pPr marL="0" indent="0" algn="l">
              <a:lnSpc>
                <a:spcPts val="2650"/>
              </a:lnSpc>
              <a:buNone/>
            </a:pPr>
            <a:r>
              <a:rPr lang="en-US" sz="1650" dirty="0">
                <a:solidFill>
                  <a:srgbClr val="DCD7E5"/>
                </a:solidFill>
                <a:latin typeface="Heebo Light" pitchFamily="34" charset="0"/>
                <a:ea typeface="Heebo Light" pitchFamily="34" charset="-122"/>
                <a:cs typeface="Heebo Light" pitchFamily="34" charset="-120"/>
              </a:rPr>
              <a:t>Launch targeted customer satisfaction initiatives in high-return locations, focusing on product education, improved support, and clearer communication.</a:t>
            </a:r>
            <a:endParaRPr lang="en-US" sz="1650" dirty="0"/>
          </a:p>
        </p:txBody>
      </p:sp>
      <p:sp>
        <p:nvSpPr>
          <p:cNvPr id="8" name="Shape 5"/>
          <p:cNvSpPr/>
          <p:nvPr/>
        </p:nvSpPr>
        <p:spPr>
          <a:xfrm>
            <a:off x="7742158" y="1895475"/>
            <a:ext cx="6140648" cy="213479"/>
          </a:xfrm>
          <a:prstGeom prst="roundRect">
            <a:avLst>
              <a:gd name="adj" fmla="val 42020"/>
            </a:avLst>
          </a:prstGeom>
          <a:solidFill>
            <a:srgbClr val="31136C"/>
          </a:solidFill>
          <a:ln w="7620">
            <a:solidFill>
              <a:srgbClr val="4A2C85"/>
            </a:solidFill>
            <a:prstDash val="solid"/>
          </a:ln>
        </p:spPr>
      </p:sp>
      <p:sp>
        <p:nvSpPr>
          <p:cNvPr id="9" name="Shape 6"/>
          <p:cNvSpPr/>
          <p:nvPr/>
        </p:nvSpPr>
        <p:spPr>
          <a:xfrm>
            <a:off x="7421880" y="1681817"/>
            <a:ext cx="640675" cy="640675"/>
          </a:xfrm>
          <a:prstGeom prst="roundRect">
            <a:avLst>
              <a:gd name="adj" fmla="val 71362"/>
            </a:avLst>
          </a:prstGeom>
          <a:solidFill>
            <a:srgbClr val="31136C"/>
          </a:solidFill>
          <a:ln w="7620">
            <a:solidFill>
              <a:srgbClr val="4A2C85"/>
            </a:solidFill>
            <a:prstDash val="solid"/>
          </a:ln>
        </p:spPr>
      </p:sp>
      <p:pic>
        <p:nvPicPr>
          <p:cNvPr id="10"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582019" y="1841956"/>
            <a:ext cx="320278" cy="320278"/>
          </a:xfrm>
          <a:prstGeom prst="rect">
            <a:avLst/>
          </a:prstGeom>
        </p:spPr>
      </p:pic>
      <p:sp>
        <p:nvSpPr>
          <p:cNvPr id="11" name="Text 7"/>
          <p:cNvSpPr/>
          <p:nvPr/>
        </p:nvSpPr>
        <p:spPr>
          <a:xfrm>
            <a:off x="7635359" y="2536031"/>
            <a:ext cx="3706654" cy="333613"/>
          </a:xfrm>
          <a:prstGeom prst="rect">
            <a:avLst/>
          </a:prstGeom>
          <a:noFill/>
          <a:ln/>
        </p:spPr>
        <p:txBody>
          <a:bodyPr wrap="none" lIns="0" tIns="0" rIns="0" bIns="0" rtlCol="0" anchor="t"/>
          <a:lstStyle/>
          <a:p>
            <a:pPr marL="0" indent="0" algn="l">
              <a:lnSpc>
                <a:spcPts val="2600"/>
              </a:lnSpc>
              <a:buNone/>
            </a:pPr>
            <a:r>
              <a:rPr lang="en-US" sz="2100" dirty="0">
                <a:solidFill>
                  <a:srgbClr val="DCD7E5"/>
                </a:solidFill>
                <a:latin typeface="Montserrat" pitchFamily="34" charset="0"/>
                <a:ea typeface="Montserrat" pitchFamily="34" charset="-122"/>
                <a:cs typeface="Montserrat" pitchFamily="34" charset="-120"/>
              </a:rPr>
              <a:t>Combat Counterfeit Activity</a:t>
            </a:r>
            <a:endParaRPr lang="en-US" sz="2100" dirty="0"/>
          </a:p>
        </p:txBody>
      </p:sp>
      <p:sp>
        <p:nvSpPr>
          <p:cNvPr id="12" name="Text 8"/>
          <p:cNvSpPr/>
          <p:nvPr/>
        </p:nvSpPr>
        <p:spPr>
          <a:xfrm>
            <a:off x="7635359" y="2997756"/>
            <a:ext cx="6034088" cy="1025128"/>
          </a:xfrm>
          <a:prstGeom prst="rect">
            <a:avLst/>
          </a:prstGeom>
          <a:noFill/>
          <a:ln/>
        </p:spPr>
        <p:txBody>
          <a:bodyPr wrap="square" lIns="0" tIns="0" rIns="0" bIns="0" rtlCol="0" anchor="t"/>
          <a:lstStyle/>
          <a:p>
            <a:pPr marL="0" indent="0" algn="l">
              <a:lnSpc>
                <a:spcPts val="2650"/>
              </a:lnSpc>
              <a:buNone/>
            </a:pPr>
            <a:r>
              <a:rPr lang="en-US" sz="1650" dirty="0">
                <a:solidFill>
                  <a:srgbClr val="DCD7E5"/>
                </a:solidFill>
                <a:latin typeface="Heebo Light" pitchFamily="34" charset="0"/>
                <a:ea typeface="Heebo Light" pitchFamily="34" charset="-122"/>
                <a:cs typeface="Heebo Light" pitchFamily="34" charset="-120"/>
              </a:rPr>
              <a:t>Implement robust authentication systems and work with local authorities in Las Vegas and Los Angeles to identify and eliminate counterfeit sources.</a:t>
            </a:r>
            <a:endParaRPr lang="en-US" sz="1650" dirty="0"/>
          </a:p>
        </p:txBody>
      </p:sp>
      <p:sp>
        <p:nvSpPr>
          <p:cNvPr id="13" name="Shape 9"/>
          <p:cNvSpPr/>
          <p:nvPr/>
        </p:nvSpPr>
        <p:spPr>
          <a:xfrm>
            <a:off x="1067753" y="5303996"/>
            <a:ext cx="6140529" cy="213479"/>
          </a:xfrm>
          <a:prstGeom prst="roundRect">
            <a:avLst>
              <a:gd name="adj" fmla="val 42020"/>
            </a:avLst>
          </a:prstGeom>
          <a:solidFill>
            <a:srgbClr val="31136C"/>
          </a:solidFill>
          <a:ln w="7620">
            <a:solidFill>
              <a:srgbClr val="4A2C85"/>
            </a:solidFill>
            <a:prstDash val="solid"/>
          </a:ln>
        </p:spPr>
      </p:sp>
      <p:sp>
        <p:nvSpPr>
          <p:cNvPr id="14" name="Shape 10"/>
          <p:cNvSpPr/>
          <p:nvPr/>
        </p:nvSpPr>
        <p:spPr>
          <a:xfrm>
            <a:off x="747474" y="5090339"/>
            <a:ext cx="640675" cy="640675"/>
          </a:xfrm>
          <a:prstGeom prst="roundRect">
            <a:avLst>
              <a:gd name="adj" fmla="val 71362"/>
            </a:avLst>
          </a:prstGeom>
          <a:solidFill>
            <a:srgbClr val="31136C"/>
          </a:solidFill>
          <a:ln w="7620">
            <a:solidFill>
              <a:srgbClr val="4A2C85"/>
            </a:solidFill>
            <a:prstDash val="solid"/>
          </a:ln>
        </p:spPr>
      </p:sp>
      <p:pic>
        <p:nvPicPr>
          <p:cNvPr id="15"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07613" y="5250478"/>
            <a:ext cx="320278" cy="320278"/>
          </a:xfrm>
          <a:prstGeom prst="rect">
            <a:avLst/>
          </a:prstGeom>
        </p:spPr>
      </p:pic>
      <p:sp>
        <p:nvSpPr>
          <p:cNvPr id="16" name="Text 11"/>
          <p:cNvSpPr/>
          <p:nvPr/>
        </p:nvSpPr>
        <p:spPr>
          <a:xfrm>
            <a:off x="960953" y="5944553"/>
            <a:ext cx="3230404" cy="333613"/>
          </a:xfrm>
          <a:prstGeom prst="rect">
            <a:avLst/>
          </a:prstGeom>
          <a:noFill/>
          <a:ln/>
        </p:spPr>
        <p:txBody>
          <a:bodyPr wrap="none" lIns="0" tIns="0" rIns="0" bIns="0" rtlCol="0" anchor="t"/>
          <a:lstStyle/>
          <a:p>
            <a:pPr marL="0" indent="0" algn="l">
              <a:lnSpc>
                <a:spcPts val="2600"/>
              </a:lnSpc>
              <a:buNone/>
            </a:pPr>
            <a:r>
              <a:rPr lang="en-US" sz="2100" dirty="0">
                <a:solidFill>
                  <a:srgbClr val="DCD7E5"/>
                </a:solidFill>
                <a:latin typeface="Montserrat" pitchFamily="34" charset="0"/>
                <a:ea typeface="Montserrat" pitchFamily="34" charset="-122"/>
                <a:cs typeface="Montserrat" pitchFamily="34" charset="-120"/>
              </a:rPr>
              <a:t>Deep-Dive Investigation</a:t>
            </a:r>
            <a:endParaRPr lang="en-US" sz="2100" dirty="0"/>
          </a:p>
        </p:txBody>
      </p:sp>
      <p:sp>
        <p:nvSpPr>
          <p:cNvPr id="17" name="Text 12"/>
          <p:cNvSpPr/>
          <p:nvPr/>
        </p:nvSpPr>
        <p:spPr>
          <a:xfrm>
            <a:off x="960953" y="6406277"/>
            <a:ext cx="6033968" cy="1025128"/>
          </a:xfrm>
          <a:prstGeom prst="rect">
            <a:avLst/>
          </a:prstGeom>
          <a:noFill/>
          <a:ln/>
        </p:spPr>
        <p:txBody>
          <a:bodyPr wrap="square" lIns="0" tIns="0" rIns="0" bIns="0" rtlCol="0" anchor="t"/>
          <a:lstStyle/>
          <a:p>
            <a:pPr marL="0" indent="0" algn="l">
              <a:lnSpc>
                <a:spcPts val="2650"/>
              </a:lnSpc>
              <a:buNone/>
            </a:pPr>
            <a:r>
              <a:rPr lang="en-US" sz="1650" dirty="0">
                <a:solidFill>
                  <a:srgbClr val="DCD7E5"/>
                </a:solidFill>
                <a:latin typeface="Heebo Light" pitchFamily="34" charset="0"/>
                <a:ea typeface="Heebo Light" pitchFamily="34" charset="-122"/>
                <a:cs typeface="Heebo Light" pitchFamily="34" charset="-120"/>
              </a:rPr>
              <a:t>Conduct comprehensive root cause analysis in San Diego, including customer interviews, product quality audits, and operational reviews.</a:t>
            </a:r>
            <a:endParaRPr lang="en-US" sz="1650" dirty="0"/>
          </a:p>
        </p:txBody>
      </p:sp>
      <p:sp>
        <p:nvSpPr>
          <p:cNvPr id="18" name="Shape 13"/>
          <p:cNvSpPr/>
          <p:nvPr/>
        </p:nvSpPr>
        <p:spPr>
          <a:xfrm>
            <a:off x="7742158" y="4983718"/>
            <a:ext cx="6140648" cy="213479"/>
          </a:xfrm>
          <a:prstGeom prst="roundRect">
            <a:avLst>
              <a:gd name="adj" fmla="val 42020"/>
            </a:avLst>
          </a:prstGeom>
          <a:solidFill>
            <a:srgbClr val="31136C"/>
          </a:solidFill>
          <a:ln w="7620">
            <a:solidFill>
              <a:srgbClr val="4A2C85"/>
            </a:solidFill>
            <a:prstDash val="solid"/>
          </a:ln>
        </p:spPr>
      </p:sp>
      <p:sp>
        <p:nvSpPr>
          <p:cNvPr id="19" name="Shape 14"/>
          <p:cNvSpPr/>
          <p:nvPr/>
        </p:nvSpPr>
        <p:spPr>
          <a:xfrm>
            <a:off x="7421880" y="4770060"/>
            <a:ext cx="640675" cy="640675"/>
          </a:xfrm>
          <a:prstGeom prst="roundRect">
            <a:avLst>
              <a:gd name="adj" fmla="val 71362"/>
            </a:avLst>
          </a:prstGeom>
          <a:solidFill>
            <a:srgbClr val="31136C"/>
          </a:solidFill>
          <a:ln w="7620">
            <a:solidFill>
              <a:srgbClr val="4A2C85"/>
            </a:solidFill>
            <a:prstDash val="solid"/>
          </a:ln>
        </p:spPr>
      </p:sp>
      <p:pic>
        <p:nvPicPr>
          <p:cNvPr id="20"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582019" y="4930200"/>
            <a:ext cx="320278" cy="320278"/>
          </a:xfrm>
          <a:prstGeom prst="rect">
            <a:avLst/>
          </a:prstGeom>
        </p:spPr>
      </p:pic>
      <p:sp>
        <p:nvSpPr>
          <p:cNvPr id="21" name="Text 15"/>
          <p:cNvSpPr/>
          <p:nvPr/>
        </p:nvSpPr>
        <p:spPr>
          <a:xfrm>
            <a:off x="7635359" y="5624274"/>
            <a:ext cx="3622596" cy="333613"/>
          </a:xfrm>
          <a:prstGeom prst="rect">
            <a:avLst/>
          </a:prstGeom>
          <a:noFill/>
          <a:ln/>
        </p:spPr>
        <p:txBody>
          <a:bodyPr wrap="none" lIns="0" tIns="0" rIns="0" bIns="0" rtlCol="0" anchor="t"/>
          <a:lstStyle/>
          <a:p>
            <a:pPr marL="0" indent="0" algn="l">
              <a:lnSpc>
                <a:spcPts val="2600"/>
              </a:lnSpc>
              <a:buNone/>
            </a:pPr>
            <a:r>
              <a:rPr lang="en-US" sz="2100" dirty="0">
                <a:solidFill>
                  <a:srgbClr val="DCD7E5"/>
                </a:solidFill>
                <a:latin typeface="Montserrat" pitchFamily="34" charset="0"/>
                <a:ea typeface="Montserrat" pitchFamily="34" charset="-122"/>
                <a:cs typeface="Montserrat" pitchFamily="34" charset="-120"/>
              </a:rPr>
              <a:t>Operational Improvements</a:t>
            </a:r>
            <a:endParaRPr lang="en-US" sz="2100" dirty="0"/>
          </a:p>
        </p:txBody>
      </p:sp>
      <p:sp>
        <p:nvSpPr>
          <p:cNvPr id="22" name="Text 16"/>
          <p:cNvSpPr/>
          <p:nvPr/>
        </p:nvSpPr>
        <p:spPr>
          <a:xfrm>
            <a:off x="7635359" y="6085999"/>
            <a:ext cx="6034088" cy="1025128"/>
          </a:xfrm>
          <a:prstGeom prst="rect">
            <a:avLst/>
          </a:prstGeom>
          <a:noFill/>
          <a:ln/>
        </p:spPr>
        <p:txBody>
          <a:bodyPr wrap="square" lIns="0" tIns="0" rIns="0" bIns="0" rtlCol="0" anchor="t"/>
          <a:lstStyle/>
          <a:p>
            <a:pPr marL="0" indent="0" algn="l">
              <a:lnSpc>
                <a:spcPts val="2650"/>
              </a:lnSpc>
              <a:buNone/>
            </a:pPr>
            <a:r>
              <a:rPr lang="en-US" sz="1650" dirty="0">
                <a:solidFill>
                  <a:srgbClr val="DCD7E5"/>
                </a:solidFill>
                <a:latin typeface="Heebo Light" pitchFamily="34" charset="0"/>
                <a:ea typeface="Heebo Light" pitchFamily="34" charset="-122"/>
                <a:cs typeface="Heebo Light" pitchFamily="34" charset="-120"/>
              </a:rPr>
              <a:t>Refine return policies, enhance quality control measures, and strengthen distribution channel oversight to prevent future issues.</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97349" y="548759"/>
            <a:ext cx="7653457" cy="622697"/>
          </a:xfrm>
          <a:prstGeom prst="rect">
            <a:avLst/>
          </a:prstGeom>
          <a:noFill/>
          <a:ln/>
        </p:spPr>
        <p:txBody>
          <a:bodyPr wrap="none" lIns="0" tIns="0" rIns="0" bIns="0" rtlCol="0" anchor="t"/>
          <a:lstStyle/>
          <a:p>
            <a:pPr marL="0" indent="0" algn="l">
              <a:lnSpc>
                <a:spcPts val="4900"/>
              </a:lnSpc>
              <a:buNone/>
            </a:pPr>
            <a:r>
              <a:rPr lang="en-US" sz="3900" dirty="0">
                <a:solidFill>
                  <a:srgbClr val="F2F0F4"/>
                </a:solidFill>
                <a:latin typeface="Montserrat" pitchFamily="34" charset="0"/>
                <a:ea typeface="Montserrat" pitchFamily="34" charset="-122"/>
                <a:cs typeface="Montserrat" pitchFamily="34" charset="-120"/>
              </a:rPr>
              <a:t>Expected Impact and Timeline</a:t>
            </a:r>
            <a:endParaRPr lang="en-US" sz="3900" dirty="0"/>
          </a:p>
        </p:txBody>
      </p:sp>
      <p:pic>
        <p:nvPicPr>
          <p:cNvPr id="3" name="Image 0" descr="preencoded.png"/>
          <p:cNvPicPr>
            <a:picLocks noChangeAspect="1"/>
          </p:cNvPicPr>
          <p:nvPr/>
        </p:nvPicPr>
        <p:blipFill>
          <a:blip r:embed="rId3"/>
          <a:stretch>
            <a:fillRect/>
          </a:stretch>
        </p:blipFill>
        <p:spPr>
          <a:xfrm>
            <a:off x="697349" y="1694378"/>
            <a:ext cx="5002649" cy="5002649"/>
          </a:xfrm>
          <a:prstGeom prst="rect">
            <a:avLst/>
          </a:prstGeom>
        </p:spPr>
      </p:pic>
      <p:sp>
        <p:nvSpPr>
          <p:cNvPr id="4" name="Shape 1"/>
          <p:cNvSpPr/>
          <p:nvPr/>
        </p:nvSpPr>
        <p:spPr>
          <a:xfrm>
            <a:off x="10055662" y="1694378"/>
            <a:ext cx="22860" cy="5762268"/>
          </a:xfrm>
          <a:prstGeom prst="roundRect">
            <a:avLst>
              <a:gd name="adj" fmla="val 366086"/>
            </a:avLst>
          </a:prstGeom>
          <a:solidFill>
            <a:srgbClr val="4A2C85"/>
          </a:solidFill>
          <a:ln/>
        </p:spPr>
      </p:sp>
      <p:sp>
        <p:nvSpPr>
          <p:cNvPr id="5" name="Shape 2"/>
          <p:cNvSpPr/>
          <p:nvPr/>
        </p:nvSpPr>
        <p:spPr>
          <a:xfrm>
            <a:off x="9268123" y="1907024"/>
            <a:ext cx="597694" cy="22860"/>
          </a:xfrm>
          <a:prstGeom prst="roundRect">
            <a:avLst>
              <a:gd name="adj" fmla="val 366086"/>
            </a:avLst>
          </a:prstGeom>
          <a:solidFill>
            <a:srgbClr val="4A2C85"/>
          </a:solidFill>
          <a:ln/>
        </p:spPr>
      </p:sp>
      <p:sp>
        <p:nvSpPr>
          <p:cNvPr id="6" name="Shape 3"/>
          <p:cNvSpPr/>
          <p:nvPr/>
        </p:nvSpPr>
        <p:spPr>
          <a:xfrm>
            <a:off x="9842956" y="1694378"/>
            <a:ext cx="448270" cy="448270"/>
          </a:xfrm>
          <a:prstGeom prst="roundRect">
            <a:avLst>
              <a:gd name="adj" fmla="val 18669"/>
            </a:avLst>
          </a:prstGeom>
          <a:solidFill>
            <a:srgbClr val="31136C"/>
          </a:solidFill>
          <a:ln w="7620">
            <a:solidFill>
              <a:srgbClr val="4A2C85"/>
            </a:solidFill>
            <a:prstDash val="solid"/>
          </a:ln>
        </p:spPr>
      </p:sp>
      <p:sp>
        <p:nvSpPr>
          <p:cNvPr id="7" name="Text 4"/>
          <p:cNvSpPr/>
          <p:nvPr/>
        </p:nvSpPr>
        <p:spPr>
          <a:xfrm>
            <a:off x="9917609" y="1731705"/>
            <a:ext cx="298847" cy="373499"/>
          </a:xfrm>
          <a:prstGeom prst="rect">
            <a:avLst/>
          </a:prstGeom>
          <a:noFill/>
          <a:ln/>
        </p:spPr>
        <p:txBody>
          <a:bodyPr wrap="none" lIns="0" tIns="0" rIns="0" bIns="0" rtlCol="0" anchor="t"/>
          <a:lstStyle/>
          <a:p>
            <a:pPr marL="0" indent="0" algn="ctr">
              <a:lnSpc>
                <a:spcPts val="2350"/>
              </a:lnSpc>
              <a:buNone/>
            </a:pPr>
            <a:r>
              <a:rPr lang="en-US" sz="2350" dirty="0">
                <a:solidFill>
                  <a:srgbClr val="DCD7E5"/>
                </a:solidFill>
                <a:latin typeface="Montserrat" pitchFamily="34" charset="0"/>
                <a:ea typeface="Montserrat" pitchFamily="34" charset="-122"/>
                <a:cs typeface="Montserrat" pitchFamily="34" charset="-120"/>
              </a:rPr>
              <a:t>1</a:t>
            </a:r>
            <a:endParaRPr lang="en-US" sz="2350" dirty="0"/>
          </a:p>
        </p:txBody>
      </p:sp>
      <p:sp>
        <p:nvSpPr>
          <p:cNvPr id="8" name="Text 5"/>
          <p:cNvSpPr/>
          <p:nvPr/>
        </p:nvSpPr>
        <p:spPr>
          <a:xfrm>
            <a:off x="6193631" y="1762839"/>
            <a:ext cx="2877264" cy="622697"/>
          </a:xfrm>
          <a:prstGeom prst="rect">
            <a:avLst/>
          </a:prstGeom>
          <a:noFill/>
          <a:ln/>
        </p:spPr>
        <p:txBody>
          <a:bodyPr wrap="square" lIns="0" tIns="0" rIns="0" bIns="0" rtlCol="0" anchor="t"/>
          <a:lstStyle/>
          <a:p>
            <a:pPr marL="0" indent="0" algn="r">
              <a:lnSpc>
                <a:spcPts val="2450"/>
              </a:lnSpc>
              <a:buNone/>
            </a:pPr>
            <a:r>
              <a:rPr lang="en-US" sz="1950" dirty="0">
                <a:solidFill>
                  <a:srgbClr val="DCD7E5"/>
                </a:solidFill>
                <a:latin typeface="Montserrat" pitchFamily="34" charset="0"/>
                <a:ea typeface="Montserrat" pitchFamily="34" charset="-122"/>
                <a:cs typeface="Montserrat" pitchFamily="34" charset="-120"/>
              </a:rPr>
              <a:t>Immediate Actions (0-30 days)</a:t>
            </a:r>
            <a:endParaRPr lang="en-US" sz="1950" dirty="0"/>
          </a:p>
        </p:txBody>
      </p:sp>
      <p:sp>
        <p:nvSpPr>
          <p:cNvPr id="9" name="Text 6"/>
          <p:cNvSpPr/>
          <p:nvPr/>
        </p:nvSpPr>
        <p:spPr>
          <a:xfrm>
            <a:off x="6193631" y="2584728"/>
            <a:ext cx="2877264" cy="956548"/>
          </a:xfrm>
          <a:prstGeom prst="rect">
            <a:avLst/>
          </a:prstGeom>
          <a:noFill/>
          <a:ln/>
        </p:spPr>
        <p:txBody>
          <a:bodyPr wrap="square" lIns="0" tIns="0" rIns="0" bIns="0" rtlCol="0" anchor="t"/>
          <a:lstStyle/>
          <a:p>
            <a:pPr marL="0" indent="0" algn="r">
              <a:lnSpc>
                <a:spcPts val="2500"/>
              </a:lnSpc>
              <a:buNone/>
            </a:pPr>
            <a:r>
              <a:rPr lang="en-US" sz="1550" dirty="0">
                <a:solidFill>
                  <a:srgbClr val="DCD7E5"/>
                </a:solidFill>
                <a:latin typeface="Heebo Light" pitchFamily="34" charset="0"/>
                <a:ea typeface="Heebo Light" pitchFamily="34" charset="-122"/>
                <a:cs typeface="Heebo Light" pitchFamily="34" charset="-120"/>
              </a:rPr>
              <a:t>Deploy counterfeit detection protocols and initiate San Diego investigation</a:t>
            </a:r>
            <a:endParaRPr lang="en-US" sz="1550" dirty="0"/>
          </a:p>
        </p:txBody>
      </p:sp>
      <p:sp>
        <p:nvSpPr>
          <p:cNvPr id="10" name="Shape 7"/>
          <p:cNvSpPr/>
          <p:nvPr/>
        </p:nvSpPr>
        <p:spPr>
          <a:xfrm>
            <a:off x="10268367" y="3102531"/>
            <a:ext cx="597694" cy="22860"/>
          </a:xfrm>
          <a:prstGeom prst="roundRect">
            <a:avLst>
              <a:gd name="adj" fmla="val 366086"/>
            </a:avLst>
          </a:prstGeom>
          <a:solidFill>
            <a:srgbClr val="4A2C85"/>
          </a:solidFill>
          <a:ln/>
        </p:spPr>
      </p:sp>
      <p:sp>
        <p:nvSpPr>
          <p:cNvPr id="11" name="Shape 8"/>
          <p:cNvSpPr/>
          <p:nvPr/>
        </p:nvSpPr>
        <p:spPr>
          <a:xfrm>
            <a:off x="9842956" y="2889885"/>
            <a:ext cx="448270" cy="448270"/>
          </a:xfrm>
          <a:prstGeom prst="roundRect">
            <a:avLst>
              <a:gd name="adj" fmla="val 18669"/>
            </a:avLst>
          </a:prstGeom>
          <a:solidFill>
            <a:srgbClr val="31136C"/>
          </a:solidFill>
          <a:ln w="7620">
            <a:solidFill>
              <a:srgbClr val="4A2C85"/>
            </a:solidFill>
            <a:prstDash val="solid"/>
          </a:ln>
        </p:spPr>
      </p:sp>
      <p:sp>
        <p:nvSpPr>
          <p:cNvPr id="12" name="Text 9"/>
          <p:cNvSpPr/>
          <p:nvPr/>
        </p:nvSpPr>
        <p:spPr>
          <a:xfrm>
            <a:off x="9917609" y="2927211"/>
            <a:ext cx="298847" cy="373499"/>
          </a:xfrm>
          <a:prstGeom prst="rect">
            <a:avLst/>
          </a:prstGeom>
          <a:noFill/>
          <a:ln/>
        </p:spPr>
        <p:txBody>
          <a:bodyPr wrap="none" lIns="0" tIns="0" rIns="0" bIns="0" rtlCol="0" anchor="t"/>
          <a:lstStyle/>
          <a:p>
            <a:pPr marL="0" indent="0" algn="ctr">
              <a:lnSpc>
                <a:spcPts val="2350"/>
              </a:lnSpc>
              <a:buNone/>
            </a:pPr>
            <a:r>
              <a:rPr lang="en-US" sz="2350" dirty="0">
                <a:solidFill>
                  <a:srgbClr val="DCD7E5"/>
                </a:solidFill>
                <a:latin typeface="Montserrat" pitchFamily="34" charset="0"/>
                <a:ea typeface="Montserrat" pitchFamily="34" charset="-122"/>
                <a:cs typeface="Montserrat" pitchFamily="34" charset="-120"/>
              </a:rPr>
              <a:t>2</a:t>
            </a:r>
            <a:endParaRPr lang="en-US" sz="2350" dirty="0"/>
          </a:p>
        </p:txBody>
      </p:sp>
      <p:sp>
        <p:nvSpPr>
          <p:cNvPr id="13" name="Text 10"/>
          <p:cNvSpPr/>
          <p:nvPr/>
        </p:nvSpPr>
        <p:spPr>
          <a:xfrm>
            <a:off x="11063287" y="2958346"/>
            <a:ext cx="2877264" cy="622697"/>
          </a:xfrm>
          <a:prstGeom prst="rect">
            <a:avLst/>
          </a:prstGeom>
          <a:noFill/>
          <a:ln/>
        </p:spPr>
        <p:txBody>
          <a:bodyPr wrap="square" lIns="0" tIns="0" rIns="0" bIns="0" rtlCol="0" anchor="t"/>
          <a:lstStyle/>
          <a:p>
            <a:pPr marL="0" indent="0" algn="l">
              <a:lnSpc>
                <a:spcPts val="2450"/>
              </a:lnSpc>
              <a:buNone/>
            </a:pPr>
            <a:r>
              <a:rPr lang="en-US" sz="1950" dirty="0">
                <a:solidFill>
                  <a:srgbClr val="DCD7E5"/>
                </a:solidFill>
                <a:latin typeface="Montserrat" pitchFamily="34" charset="0"/>
                <a:ea typeface="Montserrat" pitchFamily="34" charset="-122"/>
                <a:cs typeface="Montserrat" pitchFamily="34" charset="-120"/>
              </a:rPr>
              <a:t>Short-term Goals (1-3 months)</a:t>
            </a:r>
            <a:endParaRPr lang="en-US" sz="1950" dirty="0"/>
          </a:p>
        </p:txBody>
      </p:sp>
      <p:sp>
        <p:nvSpPr>
          <p:cNvPr id="14" name="Text 11"/>
          <p:cNvSpPr/>
          <p:nvPr/>
        </p:nvSpPr>
        <p:spPr>
          <a:xfrm>
            <a:off x="11063287" y="3780234"/>
            <a:ext cx="2877264" cy="956548"/>
          </a:xfrm>
          <a:prstGeom prst="rect">
            <a:avLst/>
          </a:prstGeom>
          <a:noFill/>
          <a:ln/>
        </p:spPr>
        <p:txBody>
          <a:bodyPr wrap="square" lIns="0" tIns="0" rIns="0" bIns="0" rtlCol="0" anchor="t"/>
          <a:lstStyle/>
          <a:p>
            <a:pPr marL="0" indent="0" algn="l">
              <a:lnSpc>
                <a:spcPts val="2500"/>
              </a:lnSpc>
              <a:buNone/>
            </a:pPr>
            <a:r>
              <a:rPr lang="en-US" sz="1550" dirty="0">
                <a:solidFill>
                  <a:srgbClr val="DCD7E5"/>
                </a:solidFill>
                <a:latin typeface="Heebo Light" pitchFamily="34" charset="0"/>
                <a:ea typeface="Heebo Light" pitchFamily="34" charset="-122"/>
                <a:cs typeface="Heebo Light" pitchFamily="34" charset="-120"/>
              </a:rPr>
              <a:t>Reduce return rates by 15% through improved quality control and customer support</a:t>
            </a:r>
            <a:endParaRPr lang="en-US" sz="1550" dirty="0"/>
          </a:p>
        </p:txBody>
      </p:sp>
      <p:sp>
        <p:nvSpPr>
          <p:cNvPr id="15" name="Shape 12"/>
          <p:cNvSpPr/>
          <p:nvPr/>
        </p:nvSpPr>
        <p:spPr>
          <a:xfrm>
            <a:off x="9268123" y="4225171"/>
            <a:ext cx="597694" cy="22860"/>
          </a:xfrm>
          <a:prstGeom prst="roundRect">
            <a:avLst>
              <a:gd name="adj" fmla="val 366086"/>
            </a:avLst>
          </a:prstGeom>
          <a:solidFill>
            <a:srgbClr val="4A2C85"/>
          </a:solidFill>
          <a:ln/>
        </p:spPr>
      </p:sp>
      <p:sp>
        <p:nvSpPr>
          <p:cNvPr id="16" name="Shape 13"/>
          <p:cNvSpPr/>
          <p:nvPr/>
        </p:nvSpPr>
        <p:spPr>
          <a:xfrm>
            <a:off x="9842956" y="4012525"/>
            <a:ext cx="448270" cy="448270"/>
          </a:xfrm>
          <a:prstGeom prst="roundRect">
            <a:avLst>
              <a:gd name="adj" fmla="val 18669"/>
            </a:avLst>
          </a:prstGeom>
          <a:solidFill>
            <a:srgbClr val="31136C"/>
          </a:solidFill>
          <a:ln w="7620">
            <a:solidFill>
              <a:srgbClr val="4A2C85"/>
            </a:solidFill>
            <a:prstDash val="solid"/>
          </a:ln>
        </p:spPr>
      </p:sp>
      <p:sp>
        <p:nvSpPr>
          <p:cNvPr id="17" name="Text 14"/>
          <p:cNvSpPr/>
          <p:nvPr/>
        </p:nvSpPr>
        <p:spPr>
          <a:xfrm>
            <a:off x="9917609" y="4049851"/>
            <a:ext cx="298847" cy="373499"/>
          </a:xfrm>
          <a:prstGeom prst="rect">
            <a:avLst/>
          </a:prstGeom>
          <a:noFill/>
          <a:ln/>
        </p:spPr>
        <p:txBody>
          <a:bodyPr wrap="none" lIns="0" tIns="0" rIns="0" bIns="0" rtlCol="0" anchor="t"/>
          <a:lstStyle/>
          <a:p>
            <a:pPr marL="0" indent="0" algn="ctr">
              <a:lnSpc>
                <a:spcPts val="2350"/>
              </a:lnSpc>
              <a:buNone/>
            </a:pPr>
            <a:r>
              <a:rPr lang="en-US" sz="2350" dirty="0">
                <a:solidFill>
                  <a:srgbClr val="DCD7E5"/>
                </a:solidFill>
                <a:latin typeface="Montserrat" pitchFamily="34" charset="0"/>
                <a:ea typeface="Montserrat" pitchFamily="34" charset="-122"/>
                <a:cs typeface="Montserrat" pitchFamily="34" charset="-120"/>
              </a:rPr>
              <a:t>3</a:t>
            </a:r>
            <a:endParaRPr lang="en-US" sz="2350" dirty="0"/>
          </a:p>
        </p:txBody>
      </p:sp>
      <p:sp>
        <p:nvSpPr>
          <p:cNvPr id="18" name="Text 15"/>
          <p:cNvSpPr/>
          <p:nvPr/>
        </p:nvSpPr>
        <p:spPr>
          <a:xfrm>
            <a:off x="6193631" y="4080986"/>
            <a:ext cx="2877264" cy="934045"/>
          </a:xfrm>
          <a:prstGeom prst="rect">
            <a:avLst/>
          </a:prstGeom>
          <a:noFill/>
          <a:ln/>
        </p:spPr>
        <p:txBody>
          <a:bodyPr wrap="square" lIns="0" tIns="0" rIns="0" bIns="0" rtlCol="0" anchor="t"/>
          <a:lstStyle/>
          <a:p>
            <a:pPr marL="0" indent="0" algn="r">
              <a:lnSpc>
                <a:spcPts val="2450"/>
              </a:lnSpc>
              <a:buNone/>
            </a:pPr>
            <a:r>
              <a:rPr lang="en-US" sz="1950" dirty="0">
                <a:solidFill>
                  <a:srgbClr val="DCD7E5"/>
                </a:solidFill>
                <a:latin typeface="Montserrat" pitchFamily="34" charset="0"/>
                <a:ea typeface="Montserrat" pitchFamily="34" charset="-122"/>
                <a:cs typeface="Montserrat" pitchFamily="34" charset="-120"/>
              </a:rPr>
              <a:t>Medium-term Objectives (3-6 months)</a:t>
            </a:r>
            <a:endParaRPr lang="en-US" sz="1950" dirty="0"/>
          </a:p>
        </p:txBody>
      </p:sp>
      <p:sp>
        <p:nvSpPr>
          <p:cNvPr id="19" name="Text 16"/>
          <p:cNvSpPr/>
          <p:nvPr/>
        </p:nvSpPr>
        <p:spPr>
          <a:xfrm>
            <a:off x="6193631" y="5214223"/>
            <a:ext cx="2877264" cy="956548"/>
          </a:xfrm>
          <a:prstGeom prst="rect">
            <a:avLst/>
          </a:prstGeom>
          <a:noFill/>
          <a:ln/>
        </p:spPr>
        <p:txBody>
          <a:bodyPr wrap="square" lIns="0" tIns="0" rIns="0" bIns="0" rtlCol="0" anchor="t"/>
          <a:lstStyle/>
          <a:p>
            <a:pPr marL="0" indent="0" algn="r">
              <a:lnSpc>
                <a:spcPts val="2500"/>
              </a:lnSpc>
              <a:buNone/>
            </a:pPr>
            <a:r>
              <a:rPr lang="en-US" sz="1550" dirty="0">
                <a:solidFill>
                  <a:srgbClr val="DCD7E5"/>
                </a:solidFill>
                <a:latin typeface="Heebo Light" pitchFamily="34" charset="0"/>
                <a:ea typeface="Heebo Light" pitchFamily="34" charset="-122"/>
                <a:cs typeface="Heebo Light" pitchFamily="34" charset="-120"/>
              </a:rPr>
              <a:t>Achieve 25% reduction in negative sentiment scores across problem markets</a:t>
            </a:r>
            <a:endParaRPr lang="en-US" sz="1550" dirty="0"/>
          </a:p>
        </p:txBody>
      </p:sp>
      <p:sp>
        <p:nvSpPr>
          <p:cNvPr id="20" name="Shape 17"/>
          <p:cNvSpPr/>
          <p:nvPr/>
        </p:nvSpPr>
        <p:spPr>
          <a:xfrm>
            <a:off x="10268367" y="5503545"/>
            <a:ext cx="597694" cy="22860"/>
          </a:xfrm>
          <a:prstGeom prst="roundRect">
            <a:avLst>
              <a:gd name="adj" fmla="val 366086"/>
            </a:avLst>
          </a:prstGeom>
          <a:solidFill>
            <a:srgbClr val="4A2C85"/>
          </a:solidFill>
          <a:ln/>
        </p:spPr>
      </p:sp>
      <p:sp>
        <p:nvSpPr>
          <p:cNvPr id="21" name="Shape 18"/>
          <p:cNvSpPr/>
          <p:nvPr/>
        </p:nvSpPr>
        <p:spPr>
          <a:xfrm>
            <a:off x="9842956" y="5290899"/>
            <a:ext cx="448270" cy="448270"/>
          </a:xfrm>
          <a:prstGeom prst="roundRect">
            <a:avLst>
              <a:gd name="adj" fmla="val 18669"/>
            </a:avLst>
          </a:prstGeom>
          <a:solidFill>
            <a:srgbClr val="31136C"/>
          </a:solidFill>
          <a:ln w="7620">
            <a:solidFill>
              <a:srgbClr val="4A2C85"/>
            </a:solidFill>
            <a:prstDash val="solid"/>
          </a:ln>
        </p:spPr>
      </p:sp>
      <p:sp>
        <p:nvSpPr>
          <p:cNvPr id="22" name="Text 19"/>
          <p:cNvSpPr/>
          <p:nvPr/>
        </p:nvSpPr>
        <p:spPr>
          <a:xfrm>
            <a:off x="9917609" y="5328225"/>
            <a:ext cx="298847" cy="373499"/>
          </a:xfrm>
          <a:prstGeom prst="rect">
            <a:avLst/>
          </a:prstGeom>
          <a:noFill/>
          <a:ln/>
        </p:spPr>
        <p:txBody>
          <a:bodyPr wrap="none" lIns="0" tIns="0" rIns="0" bIns="0" rtlCol="0" anchor="t"/>
          <a:lstStyle/>
          <a:p>
            <a:pPr marL="0" indent="0" algn="ctr">
              <a:lnSpc>
                <a:spcPts val="2350"/>
              </a:lnSpc>
              <a:buNone/>
            </a:pPr>
            <a:r>
              <a:rPr lang="en-US" sz="2350" dirty="0">
                <a:solidFill>
                  <a:srgbClr val="DCD7E5"/>
                </a:solidFill>
                <a:latin typeface="Montserrat" pitchFamily="34" charset="0"/>
                <a:ea typeface="Montserrat" pitchFamily="34" charset="-122"/>
                <a:cs typeface="Montserrat" pitchFamily="34" charset="-120"/>
              </a:rPr>
              <a:t>4</a:t>
            </a:r>
            <a:endParaRPr lang="en-US" sz="2350" dirty="0"/>
          </a:p>
        </p:txBody>
      </p:sp>
      <p:sp>
        <p:nvSpPr>
          <p:cNvPr id="23" name="Text 20"/>
          <p:cNvSpPr/>
          <p:nvPr/>
        </p:nvSpPr>
        <p:spPr>
          <a:xfrm>
            <a:off x="11063287" y="5359360"/>
            <a:ext cx="2877264" cy="622697"/>
          </a:xfrm>
          <a:prstGeom prst="rect">
            <a:avLst/>
          </a:prstGeom>
          <a:noFill/>
          <a:ln/>
        </p:spPr>
        <p:txBody>
          <a:bodyPr wrap="square" lIns="0" tIns="0" rIns="0" bIns="0" rtlCol="0" anchor="t"/>
          <a:lstStyle/>
          <a:p>
            <a:pPr marL="0" indent="0" algn="l">
              <a:lnSpc>
                <a:spcPts val="2450"/>
              </a:lnSpc>
              <a:buNone/>
            </a:pPr>
            <a:r>
              <a:rPr lang="en-US" sz="1950" dirty="0">
                <a:solidFill>
                  <a:srgbClr val="DCD7E5"/>
                </a:solidFill>
                <a:latin typeface="Montserrat" pitchFamily="34" charset="0"/>
                <a:ea typeface="Montserrat" pitchFamily="34" charset="-122"/>
                <a:cs typeface="Montserrat" pitchFamily="34" charset="-120"/>
              </a:rPr>
              <a:t>Long-term Vision (6-12 months)</a:t>
            </a:r>
            <a:endParaRPr lang="en-US" sz="1950" dirty="0"/>
          </a:p>
        </p:txBody>
      </p:sp>
      <p:sp>
        <p:nvSpPr>
          <p:cNvPr id="24" name="Text 21"/>
          <p:cNvSpPr/>
          <p:nvPr/>
        </p:nvSpPr>
        <p:spPr>
          <a:xfrm>
            <a:off x="11063287" y="6181249"/>
            <a:ext cx="2877264" cy="1275398"/>
          </a:xfrm>
          <a:prstGeom prst="rect">
            <a:avLst/>
          </a:prstGeom>
          <a:noFill/>
          <a:ln/>
        </p:spPr>
        <p:txBody>
          <a:bodyPr wrap="square" lIns="0" tIns="0" rIns="0" bIns="0" rtlCol="0" anchor="t"/>
          <a:lstStyle/>
          <a:p>
            <a:pPr marL="0" indent="0" algn="l">
              <a:lnSpc>
                <a:spcPts val="2500"/>
              </a:lnSpc>
              <a:buNone/>
            </a:pPr>
            <a:r>
              <a:rPr lang="en-US" sz="1550" dirty="0">
                <a:solidFill>
                  <a:srgbClr val="DCD7E5"/>
                </a:solidFill>
                <a:latin typeface="Heebo Light" pitchFamily="34" charset="0"/>
                <a:ea typeface="Heebo Light" pitchFamily="34" charset="-122"/>
                <a:cs typeface="Heebo Light" pitchFamily="34" charset="-120"/>
              </a:rPr>
              <a:t>Establish sustainable operational excellence with return rates below 15% across all markets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TotalTime>
  <Words>644</Words>
  <Application>Microsoft Office PowerPoint</Application>
  <PresentationFormat>Custom</PresentationFormat>
  <Paragraphs>98</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Montserrat Light</vt:lpstr>
      <vt:lpstr>Heebo Light</vt:lpstr>
      <vt:lpstr>Montserrat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Jyotirmay Mohanty</cp:lastModifiedBy>
  <cp:revision>2</cp:revision>
  <dcterms:created xsi:type="dcterms:W3CDTF">2025-12-03T08:37:03Z</dcterms:created>
  <dcterms:modified xsi:type="dcterms:W3CDTF">2025-12-03T08:40:39Z</dcterms:modified>
</cp:coreProperties>
</file>